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notesMasterIdLst>
    <p:notesMasterId r:id="rId23"/>
  </p:notesMasterIdLst>
  <p:sldIdLst>
    <p:sldId id="260" r:id="rId2"/>
    <p:sldId id="264" r:id="rId3"/>
    <p:sldId id="378" r:id="rId4"/>
    <p:sldId id="379" r:id="rId5"/>
    <p:sldId id="381" r:id="rId6"/>
    <p:sldId id="382" r:id="rId7"/>
    <p:sldId id="390" r:id="rId8"/>
    <p:sldId id="383" r:id="rId9"/>
    <p:sldId id="394" r:id="rId10"/>
    <p:sldId id="385" r:id="rId11"/>
    <p:sldId id="395" r:id="rId12"/>
    <p:sldId id="386" r:id="rId13"/>
    <p:sldId id="391" r:id="rId14"/>
    <p:sldId id="388" r:id="rId15"/>
    <p:sldId id="396" r:id="rId16"/>
    <p:sldId id="397" r:id="rId17"/>
    <p:sldId id="398" r:id="rId18"/>
    <p:sldId id="389" r:id="rId19"/>
    <p:sldId id="392" r:id="rId20"/>
    <p:sldId id="399" r:id="rId21"/>
    <p:sldId id="267" r:id="rId22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93" userDrawn="1">
          <p15:clr>
            <a:srgbClr val="A4A3A4"/>
          </p15:clr>
        </p15:guide>
        <p15:guide id="4" pos="72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200"/>
    <a:srgbClr val="E6AF00"/>
    <a:srgbClr val="FB85D4"/>
    <a:srgbClr val="FCA6DF"/>
    <a:srgbClr val="424242"/>
    <a:srgbClr val="18CAC2"/>
    <a:srgbClr val="D9D9D9"/>
    <a:srgbClr val="8FAADC"/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99" autoAdjust="0"/>
    <p:restoredTop sz="95405" autoAdjust="0"/>
  </p:normalViewPr>
  <p:slideViewPr>
    <p:cSldViewPr showGuides="1">
      <p:cViewPr varScale="1">
        <p:scale>
          <a:sx n="70" d="100"/>
          <a:sy n="70" d="100"/>
        </p:scale>
        <p:origin x="576" y="72"/>
      </p:cViewPr>
      <p:guideLst>
        <p:guide orient="horz" pos="2160"/>
        <p:guide pos="3840"/>
        <p:guide pos="393"/>
        <p:guide pos="728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0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B410A-F33F-4AB4-852F-D1CE6502B2C4}" type="datetimeFigureOut">
              <a:rPr lang="vi-VN" smtClean="0"/>
              <a:pPr/>
              <a:t>11/11/2020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A3FDB-E1FF-41D5-9DDE-74331BAB0A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33107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A3FDB-E1FF-41D5-9DDE-74331BAB0AAA}" type="slidenum">
              <a:rPr lang="vi-VN" smtClean="0"/>
              <a:pPr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68865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A3FDB-E1FF-41D5-9DDE-74331BAB0AAA}" type="slidenum">
              <a:rPr lang="vi-VN" smtClean="0"/>
              <a:pPr/>
              <a:t>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33419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202362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10294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3358063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724528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8080789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147821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17386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09321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31676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11864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9933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58464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18404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644365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06773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27369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6" name="组合 15"/>
          <p:cNvGrpSpPr>
            <a:grpSpLocks/>
          </p:cNvGrpSpPr>
          <p:nvPr userDrawn="1"/>
        </p:nvGrpSpPr>
        <p:grpSpPr bwMode="auto">
          <a:xfrm>
            <a:off x="0" y="6453336"/>
            <a:ext cx="12192000" cy="404664"/>
            <a:chOff x="0" y="4681728"/>
            <a:chExt cx="9163025" cy="377952"/>
          </a:xfrm>
        </p:grpSpPr>
        <p:sp>
          <p:nvSpPr>
            <p:cNvPr id="37" name="矩形 3"/>
            <p:cNvSpPr/>
            <p:nvPr/>
          </p:nvSpPr>
          <p:spPr>
            <a:xfrm>
              <a:off x="0" y="4681728"/>
              <a:ext cx="9163025" cy="37795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38" name="矩形 4"/>
            <p:cNvSpPr/>
            <p:nvPr/>
          </p:nvSpPr>
          <p:spPr>
            <a:xfrm>
              <a:off x="8785201" y="4681728"/>
              <a:ext cx="377824" cy="37795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39" name="矩形 5"/>
            <p:cNvSpPr/>
            <p:nvPr/>
          </p:nvSpPr>
          <p:spPr>
            <a:xfrm>
              <a:off x="0" y="4681728"/>
              <a:ext cx="377824" cy="37795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40" name="等腰三角形 6"/>
            <p:cNvSpPr/>
            <p:nvPr/>
          </p:nvSpPr>
          <p:spPr>
            <a:xfrm rot="5400000">
              <a:off x="8910592" y="4815142"/>
              <a:ext cx="127043" cy="11112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41" name="等腰三角形 7"/>
            <p:cNvSpPr/>
            <p:nvPr/>
          </p:nvSpPr>
          <p:spPr>
            <a:xfrm rot="16200000">
              <a:off x="125391" y="4815142"/>
              <a:ext cx="127043" cy="11112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</p:grpSp>
      <p:grpSp>
        <p:nvGrpSpPr>
          <p:cNvPr id="42" name="组合 24"/>
          <p:cNvGrpSpPr>
            <a:grpSpLocks/>
          </p:cNvGrpSpPr>
          <p:nvPr userDrawn="1"/>
        </p:nvGrpSpPr>
        <p:grpSpPr bwMode="auto">
          <a:xfrm>
            <a:off x="-9600" y="500528"/>
            <a:ext cx="12217400" cy="671101"/>
            <a:chOff x="0" y="242094"/>
            <a:chExt cx="9163025" cy="564356"/>
          </a:xfrm>
        </p:grpSpPr>
        <p:grpSp>
          <p:nvGrpSpPr>
            <p:cNvPr id="43" name="组合 9"/>
            <p:cNvGrpSpPr>
              <a:grpSpLocks/>
            </p:cNvGrpSpPr>
            <p:nvPr/>
          </p:nvGrpSpPr>
          <p:grpSpPr bwMode="auto">
            <a:xfrm flipH="1">
              <a:off x="9060600" y="242094"/>
              <a:ext cx="102425" cy="564356"/>
              <a:chOff x="7668348" y="242094"/>
              <a:chExt cx="98744" cy="564356"/>
            </a:xfrm>
          </p:grpSpPr>
          <p:sp>
            <p:nvSpPr>
              <p:cNvPr id="47" name="矩形 16"/>
              <p:cNvSpPr/>
              <p:nvPr/>
            </p:nvSpPr>
            <p:spPr>
              <a:xfrm>
                <a:off x="7668348" y="242468"/>
                <a:ext cx="62748" cy="56461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48" name="直接连接符 17"/>
              <p:cNvCxnSpPr/>
              <p:nvPr/>
            </p:nvCxnSpPr>
            <p:spPr>
              <a:xfrm>
                <a:off x="7767827" y="242468"/>
                <a:ext cx="0" cy="564610"/>
              </a:xfrm>
              <a:prstGeom prst="line">
                <a:avLst/>
              </a:prstGeom>
              <a:ln w="285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组合 3"/>
            <p:cNvGrpSpPr>
              <a:grpSpLocks/>
            </p:cNvGrpSpPr>
            <p:nvPr/>
          </p:nvGrpSpPr>
          <p:grpSpPr bwMode="auto">
            <a:xfrm>
              <a:off x="0" y="242094"/>
              <a:ext cx="480244" cy="564356"/>
              <a:chOff x="0" y="242094"/>
              <a:chExt cx="480244" cy="564356"/>
            </a:xfrm>
          </p:grpSpPr>
          <p:sp>
            <p:nvSpPr>
              <p:cNvPr id="45" name="矩形 12"/>
              <p:cNvSpPr/>
              <p:nvPr/>
            </p:nvSpPr>
            <p:spPr>
              <a:xfrm>
                <a:off x="0" y="242468"/>
                <a:ext cx="425449" cy="56461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46" name="直接连接符 13"/>
              <p:cNvCxnSpPr/>
              <p:nvPr/>
            </p:nvCxnSpPr>
            <p:spPr>
              <a:xfrm>
                <a:off x="481012" y="242468"/>
                <a:ext cx="0" cy="564610"/>
              </a:xfrm>
              <a:prstGeom prst="line">
                <a:avLst/>
              </a:prstGeom>
              <a:ln w="285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9" name="TextBox 3"/>
          <p:cNvSpPr txBox="1"/>
          <p:nvPr userDrawn="1"/>
        </p:nvSpPr>
        <p:spPr>
          <a:xfrm>
            <a:off x="10992544" y="719118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COMPANY NAME</a:t>
            </a:r>
            <a:endParaRPr lang="vi-VN" sz="1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0" name="TextBox 42"/>
          <p:cNvSpPr txBox="1"/>
          <p:nvPr userDrawn="1"/>
        </p:nvSpPr>
        <p:spPr>
          <a:xfrm>
            <a:off x="10992544" y="908720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ABS.COM</a:t>
            </a:r>
            <a:endParaRPr lang="vi-VN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51" name="Straight Connector 47"/>
          <p:cNvCxnSpPr/>
          <p:nvPr userDrawn="1"/>
        </p:nvCxnSpPr>
        <p:spPr>
          <a:xfrm>
            <a:off x="10992544" y="935142"/>
            <a:ext cx="100811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20"/>
          <p:cNvGrpSpPr/>
          <p:nvPr userDrawn="1"/>
        </p:nvGrpSpPr>
        <p:grpSpPr>
          <a:xfrm>
            <a:off x="10272464" y="663642"/>
            <a:ext cx="645677" cy="533110"/>
            <a:chOff x="473446" y="6325727"/>
            <a:chExt cx="645677" cy="533110"/>
          </a:xfrm>
        </p:grpSpPr>
        <p:grpSp>
          <p:nvGrpSpPr>
            <p:cNvPr id="53" name="Group 21"/>
            <p:cNvGrpSpPr/>
            <p:nvPr userDrawn="1"/>
          </p:nvGrpSpPr>
          <p:grpSpPr>
            <a:xfrm>
              <a:off x="473446" y="6325727"/>
              <a:ext cx="645677" cy="533110"/>
              <a:chOff x="1614488" y="2814638"/>
              <a:chExt cx="3513263" cy="2918618"/>
            </a:xfrm>
          </p:grpSpPr>
          <p:sp>
            <p:nvSpPr>
              <p:cNvPr id="55" name="AutoShape 10"/>
              <p:cNvSpPr>
                <a:spLocks noChangeArrowheads="1"/>
              </p:cNvSpPr>
              <p:nvPr/>
            </p:nvSpPr>
            <p:spPr bwMode="gray">
              <a:xfrm>
                <a:off x="1614488" y="2814638"/>
                <a:ext cx="3513263" cy="291861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chemeClr val="accent5"/>
                  </a:gs>
                  <a:gs pos="26500">
                    <a:srgbClr val="E6E6E6"/>
                  </a:gs>
                  <a:gs pos="34000">
                    <a:schemeClr val="accent5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chemeClr val="accent5"/>
                  </a:gs>
                  <a:gs pos="73500">
                    <a:srgbClr val="E6E6E6"/>
                  </a:gs>
                  <a:gs pos="92500">
                    <a:schemeClr val="accent5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endParaRPr lang="vi-VN">
                  <a:solidFill>
                    <a:srgbClr val="FFFFFF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56" name="AutoShape 11"/>
              <p:cNvSpPr>
                <a:spLocks noChangeArrowheads="1"/>
              </p:cNvSpPr>
              <p:nvPr/>
            </p:nvSpPr>
            <p:spPr bwMode="gray">
              <a:xfrm>
                <a:off x="1827205" y="2990456"/>
                <a:ext cx="3087826" cy="2566978"/>
              </a:xfrm>
              <a:prstGeom prst="hexagon">
                <a:avLst>
                  <a:gd name="adj" fmla="val 28896"/>
                  <a:gd name="vf" fmla="val 115470"/>
                </a:avLst>
              </a:prstGeom>
              <a:solidFill>
                <a:schemeClr val="accent5"/>
              </a:solidFill>
              <a:ln w="9525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endParaRPr lang="vi-VN">
                  <a:solidFill>
                    <a:srgbClr val="FFFFFF"/>
                  </a:solidFill>
                  <a:latin typeface="Verdana" panose="020B0604030504040204" pitchFamily="34" charset="0"/>
                </a:endParaRPr>
              </a:p>
            </p:txBody>
          </p:sp>
        </p:grpSp>
        <p:sp>
          <p:nvSpPr>
            <p:cNvPr id="54" name="TextBox 22"/>
            <p:cNvSpPr txBox="1"/>
            <p:nvPr userDrawn="1"/>
          </p:nvSpPr>
          <p:spPr>
            <a:xfrm>
              <a:off x="549026" y="6381328"/>
              <a:ext cx="49926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smtClean="0">
                  <a:solidFill>
                    <a:schemeClr val="bg1"/>
                  </a:solidFill>
                  <a:latin typeface="+mj-lt"/>
                </a:rPr>
                <a:t>Your Logo</a:t>
              </a:r>
              <a:endParaRPr lang="vi-VN" sz="1100" b="1"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8371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802" r:id="rId13"/>
    <p:sldLayoutId id="2147483803" r:id="rId14"/>
    <p:sldLayoutId id="2147483804" r:id="rId15"/>
    <p:sldLayoutId id="2147483805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-21538" y="3068961"/>
            <a:ext cx="12192000" cy="273630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LİSELERE GEÇİŞ SİSTEMİ</a:t>
            </a:r>
            <a:endParaRPr lang="en-US" sz="8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791744" y="5805264"/>
            <a:ext cx="4967217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5500" b="1" dirty="0" smtClean="0">
                <a:solidFill>
                  <a:schemeClr val="accent3"/>
                </a:solidFill>
              </a:rPr>
              <a:t>2020-2021</a:t>
            </a:r>
            <a:endParaRPr lang="en-US" sz="5500" b="1" dirty="0">
              <a:solidFill>
                <a:schemeClr val="accent3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4079776" y="668304"/>
            <a:ext cx="58894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haroni" pitchFamily="2" charset="-79"/>
                <a:cs typeface="Aharoni" pitchFamily="2" charset="-79"/>
              </a:rPr>
              <a:t>LGS</a:t>
            </a:r>
            <a:endParaRPr lang="tr-TR" sz="15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3800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263352" y="1484784"/>
            <a:ext cx="5544616" cy="4896544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SINAV KAÇ OTURUM OLACAK?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5" name="Title 13"/>
          <p:cNvSpPr txBox="1">
            <a:spLocks/>
          </p:cNvSpPr>
          <p:nvPr/>
        </p:nvSpPr>
        <p:spPr>
          <a:xfrm>
            <a:off x="6124980" y="1514456"/>
            <a:ext cx="5407484" cy="3200876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40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Sınav, sayısal ve sözel  bölümden oluşmak üzere iki oturumda yapılacak.</a:t>
            </a:r>
            <a:endParaRPr lang="en-US" sz="40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56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SINAV SÜRESİ VE BAŞLAMA SAATİ?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pic>
        <p:nvPicPr>
          <p:cNvPr id="1027" name="Picture 3" descr="C:\Users\muhammed\Desktop\ata deneme sınavı nisan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376" y="1844824"/>
            <a:ext cx="2736304" cy="3183584"/>
          </a:xfrm>
          <a:prstGeom prst="rect">
            <a:avLst/>
          </a:prstGeom>
          <a:noFill/>
        </p:spPr>
      </p:pic>
      <p:graphicFrame>
        <p:nvGraphicFramePr>
          <p:cNvPr id="8" name="7 Tablo"/>
          <p:cNvGraphicFramePr>
            <a:graphicFrameLocks noGrp="1"/>
          </p:cNvGraphicFramePr>
          <p:nvPr/>
        </p:nvGraphicFramePr>
        <p:xfrm>
          <a:off x="3863752" y="4221088"/>
          <a:ext cx="7920880" cy="1960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32248"/>
                <a:gridCol w="1569775"/>
                <a:gridCol w="2091112"/>
                <a:gridCol w="2027745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Sayısal</a:t>
                      </a:r>
                      <a:r>
                        <a:rPr lang="tr-TR" sz="2800" baseline="0" dirty="0" smtClean="0"/>
                        <a:t> Bölüm</a:t>
                      </a:r>
                      <a:endParaRPr lang="tr-T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Ders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smtClean="0"/>
                        <a:t>Soru Sayısı</a:t>
                      </a:r>
                    </a:p>
                    <a:p>
                      <a:pPr algn="ctr"/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Sınav</a:t>
                      </a:r>
                      <a:r>
                        <a:rPr lang="tr-TR" sz="2000" b="1" baseline="0" dirty="0" smtClean="0"/>
                        <a:t> Başlama Saati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Sınav Süresi</a:t>
                      </a:r>
                      <a:endParaRPr lang="tr-T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Matematik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40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11.30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80 Dakika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Fen ve Teknoloji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8 Tablo"/>
          <p:cNvGraphicFramePr>
            <a:graphicFrameLocks noGrp="1"/>
          </p:cNvGraphicFramePr>
          <p:nvPr/>
        </p:nvGraphicFramePr>
        <p:xfrm>
          <a:off x="3863752" y="1268760"/>
          <a:ext cx="7848872" cy="270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1481197"/>
                <a:gridCol w="2173209"/>
                <a:gridCol w="1962218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Sözel Bölüm</a:t>
                      </a:r>
                      <a:endParaRPr lang="tr-T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Ders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Soru Sayısı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Sınav</a:t>
                      </a:r>
                      <a:r>
                        <a:rPr lang="tr-TR" sz="2000" b="1" baseline="0" dirty="0" smtClean="0"/>
                        <a:t> Başlama Saati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Sınav Süresi</a:t>
                      </a:r>
                      <a:endParaRPr lang="tr-T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Türkçe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50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09.30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/>
                        <a:t>75 Dakika</a:t>
                      </a:r>
                    </a:p>
                    <a:p>
                      <a:pPr algn="ctr"/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İnkılâp Tarihi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Din Kültürü ve A.B.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Yabancı Dil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564689"/>
      </p:ext>
    </p:extLst>
  </p:cSld>
  <p:clrMapOvr>
    <a:masterClrMapping/>
  </p:clrMapOvr>
  <p:transition advClick="0" advTm="10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263352" y="1484784"/>
            <a:ext cx="4896544" cy="4896544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SINAV ZORUNLU MU?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5697443" y="2545160"/>
            <a:ext cx="6480720" cy="1969770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40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Sınava isteyen öğrenciler girecek, zorunlu olmayacak.</a:t>
            </a:r>
            <a:endParaRPr lang="en-US" sz="40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99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SINAVLA ÖĞRENCİ ALAN LİSELERE TERCİH İŞLEMLERİ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263352" y="1693662"/>
            <a:ext cx="11665296" cy="13542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40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Roboto Condensed" panose="02000000000000000000" pitchFamily="2" charset="0"/>
              </a:rPr>
              <a:t>S</a:t>
            </a:r>
            <a:r>
              <a:rPr lang="tr-TR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Roboto Condensed" panose="02000000000000000000" pitchFamily="2" charset="0"/>
              </a:rPr>
              <a:t>ınavla öğrenci alan okullardan en fazla 5 okul tercih edilecek</a:t>
            </a:r>
            <a:r>
              <a:rPr lang="tr-TR" sz="40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.</a:t>
            </a:r>
            <a:endParaRPr lang="en-US" sz="40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  <p:sp>
        <p:nvSpPr>
          <p:cNvPr id="5" name="Title 13"/>
          <p:cNvSpPr txBox="1">
            <a:spLocks/>
          </p:cNvSpPr>
          <p:nvPr/>
        </p:nvSpPr>
        <p:spPr>
          <a:xfrm>
            <a:off x="263352" y="3639340"/>
            <a:ext cx="11665296" cy="196977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4000" b="1" i="1" dirty="0" smtClean="0">
                <a:solidFill>
                  <a:schemeClr val="bg1"/>
                </a:solidFill>
                <a:latin typeface="+mj-lt"/>
                <a:ea typeface="Roboto Condensed" panose="02000000000000000000" pitchFamily="2" charset="0"/>
              </a:rPr>
              <a:t>Herhangi bir okula yerleşememesi durumunda; </a:t>
            </a:r>
            <a:r>
              <a:rPr lang="tr-TR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Roboto Condensed" panose="02000000000000000000" pitchFamily="2" charset="0"/>
              </a:rPr>
              <a:t>sınavsız öğrenci alan okullardan birine, tercihlerine göre yerleştirilecek.</a:t>
            </a:r>
            <a:endParaRPr lang="en-US" sz="4000" b="1" i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37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14000">
        <p:cut/>
      </p:transition>
    </mc:Choice>
    <mc:Fallback xmlns="">
      <p:transition advClick="0" advTm="14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263352" y="1929924"/>
            <a:ext cx="4752528" cy="419703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TERCİHLER NASIL YAPILACAK?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5159896" y="1439817"/>
            <a:ext cx="7128792" cy="4431983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b="1" i="1" dirty="0" smtClean="0">
                <a:solidFill>
                  <a:schemeClr val="accent3"/>
                </a:solidFill>
                <a:latin typeface="+mj-lt"/>
                <a:ea typeface="Roboto Condensed" panose="02000000000000000000" pitchFamily="2" charset="0"/>
              </a:rPr>
              <a:t>Tercihlerde öğrencinin karşısına</a:t>
            </a:r>
          </a:p>
          <a:p>
            <a:endParaRPr lang="tr-TR" b="1" i="1" dirty="0" smtClean="0">
              <a:solidFill>
                <a:schemeClr val="accent3"/>
              </a:solidFill>
              <a:latin typeface="+mj-lt"/>
              <a:ea typeface="Roboto Condensed" panose="02000000000000000000" pitchFamily="2" charset="0"/>
            </a:endParaRPr>
          </a:p>
          <a:p>
            <a:r>
              <a:rPr lang="tr-TR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1-Yerel Yerleştirme</a:t>
            </a:r>
          </a:p>
          <a:p>
            <a:r>
              <a:rPr lang="tr-TR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2-Merkezi Yerleştirme,</a:t>
            </a:r>
          </a:p>
          <a:p>
            <a:r>
              <a:rPr lang="tr-TR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3-Pansiyonlu Okullara Yerleştirme </a:t>
            </a:r>
          </a:p>
          <a:p>
            <a:endParaRPr lang="tr-TR" sz="20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  <a:p>
            <a:endParaRPr lang="tr-TR" sz="2000" b="1" i="1" dirty="0" smtClean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  <a:p>
            <a:r>
              <a:rPr lang="tr-TR" sz="2000" b="1" i="1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Roboto Condensed" panose="02000000000000000000" pitchFamily="2" charset="0"/>
              </a:rPr>
              <a:t>ekranı olmak üzere 3 tercih ekranı çıkacak. Yerel yerleştirme tercihi yapmak zorunlu olup, yerel yerleştirme yapmayan öğrencilere diğer tercih ekranları açılmayacak.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931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YEREL YERLEŞTİRME NASIL OLACAK?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6093968" y="1875604"/>
            <a:ext cx="5762672" cy="3939540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2800" b="1" dirty="0" smtClean="0">
                <a:solidFill>
                  <a:schemeClr val="accent5">
                    <a:lumMod val="75000"/>
                  </a:schemeClr>
                </a:solidFill>
              </a:rPr>
              <a:t>1-Öğrencinin </a:t>
            </a:r>
            <a:r>
              <a:rPr lang="tr-TR" sz="2800" b="1" dirty="0">
                <a:solidFill>
                  <a:schemeClr val="accent5">
                    <a:lumMod val="75000"/>
                  </a:schemeClr>
                </a:solidFill>
              </a:rPr>
              <a:t>İ</a:t>
            </a:r>
            <a:r>
              <a:rPr lang="tr-TR" sz="2800" b="1" dirty="0" smtClean="0">
                <a:solidFill>
                  <a:schemeClr val="accent5">
                    <a:lumMod val="75000"/>
                  </a:schemeClr>
                </a:solidFill>
              </a:rPr>
              <a:t>kamet Adresi,</a:t>
            </a:r>
          </a:p>
          <a:p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2-Ortaöğretim </a:t>
            </a:r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B</a:t>
            </a:r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aşarı Puanı,</a:t>
            </a:r>
          </a:p>
          <a:p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3-8. Sınıf Özürsüz Devamsızlık,</a:t>
            </a:r>
          </a:p>
          <a:p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4-Yıl Sonu Başarı Puanı Üstünlüğü </a:t>
            </a:r>
            <a:r>
              <a:rPr lang="tr-TR" sz="2400" b="1" i="1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Roboto Condensed" panose="02000000000000000000" pitchFamily="2" charset="0"/>
              </a:rPr>
              <a:t>(Sırasıyla 8,7 ve 6. sınıf)</a:t>
            </a:r>
          </a:p>
          <a:p>
            <a:endParaRPr lang="tr-TR" sz="2400" b="1" i="1" dirty="0">
              <a:solidFill>
                <a:schemeClr val="bg2">
                  <a:lumMod val="25000"/>
                </a:schemeClr>
              </a:solidFill>
              <a:latin typeface="+mj-lt"/>
              <a:ea typeface="Roboto Condensed" panose="02000000000000000000" pitchFamily="2" charset="0"/>
            </a:endParaRPr>
          </a:p>
          <a:p>
            <a:r>
              <a:rPr lang="tr-TR" sz="24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Sırasıyla bu kriterlere göre yapılacak.</a:t>
            </a:r>
            <a:endParaRPr lang="tr-TR" sz="2800" b="1" i="1" dirty="0" smtClean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  <a:p>
            <a:endParaRPr lang="tr-TR" sz="28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  <a:p>
            <a:endParaRPr lang="en-US" sz="28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479376" y="1823850"/>
            <a:ext cx="4896544" cy="397611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479376" y="2258055"/>
            <a:ext cx="489654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YEREL</a:t>
            </a:r>
            <a:r>
              <a:rPr lang="tr-TR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YERLEŞTİRMEDE </a:t>
            </a:r>
          </a:p>
          <a:p>
            <a:pPr algn="ctr"/>
            <a:r>
              <a:rPr lang="tr-TR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KRİTERLER</a:t>
            </a:r>
            <a:endParaRPr lang="tr-TR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09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YEREL YERLEŞTİRMEDE ÖNCELİK?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875420" y="1342237"/>
            <a:ext cx="10945216" cy="1600438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just"/>
            <a:r>
              <a:rPr lang="tr-TR" sz="2400" dirty="0"/>
              <a:t>Öğrenciler, ikamet adresine göre bulunduğu Kayıt Alanından okul tercih </a:t>
            </a:r>
            <a:r>
              <a:rPr lang="tr-TR" sz="2400" dirty="0" smtClean="0"/>
              <a:t>etmeleri durumunda</a:t>
            </a:r>
            <a:r>
              <a:rPr lang="tr-TR" sz="2400" dirty="0"/>
              <a:t>, aynı okulu tercih eden Komşu Kayıt Alanındaki öğrencilerden; Komşu </a:t>
            </a:r>
            <a:r>
              <a:rPr lang="tr-TR" sz="2400" dirty="0" smtClean="0"/>
              <a:t>Kayıt Alanındaki </a:t>
            </a:r>
            <a:r>
              <a:rPr lang="tr-TR" sz="2400" dirty="0"/>
              <a:t>öğrenciler de Diğer Kayıt Alanlarındaki öğrencilerden </a:t>
            </a:r>
            <a:r>
              <a:rPr lang="tr-TR" sz="2400" dirty="0" smtClean="0"/>
              <a:t>öncelikli yerleştirilecektir.</a:t>
            </a:r>
            <a:endParaRPr lang="tr-TR" sz="24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83332" y="1488390"/>
            <a:ext cx="792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b="1" dirty="0" smtClean="0">
                <a:solidFill>
                  <a:schemeClr val="accent3"/>
                </a:solidFill>
              </a:rPr>
              <a:t>1</a:t>
            </a:r>
            <a:endParaRPr lang="tr-TR" sz="7200" b="1" dirty="0">
              <a:solidFill>
                <a:schemeClr val="accent3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1318" y="2970897"/>
            <a:ext cx="792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b="1" dirty="0" smtClean="0">
                <a:solidFill>
                  <a:schemeClr val="accent3"/>
                </a:solidFill>
              </a:rPr>
              <a:t>2</a:t>
            </a:r>
            <a:endParaRPr lang="tr-TR" sz="7200" b="1" dirty="0">
              <a:solidFill>
                <a:schemeClr val="accent3"/>
              </a:solidFill>
            </a:endParaRPr>
          </a:p>
        </p:txBody>
      </p:sp>
      <p:sp>
        <p:nvSpPr>
          <p:cNvPr id="10" name="Title 13"/>
          <p:cNvSpPr txBox="1">
            <a:spLocks/>
          </p:cNvSpPr>
          <p:nvPr/>
        </p:nvSpPr>
        <p:spPr>
          <a:xfrm>
            <a:off x="1010647" y="3140175"/>
            <a:ext cx="10945216" cy="861774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just"/>
            <a:r>
              <a:rPr lang="tr-TR" sz="2400" dirty="0"/>
              <a:t>Yerleştirmede, Okul Başarı Puanı yüksek olan öğrenciler öncelikli olarak yerleştirilecektir</a:t>
            </a:r>
            <a:endParaRPr lang="en-US" sz="24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07671" y="4339887"/>
            <a:ext cx="106843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Yerleştirmede, 8’inci sınıfta okula özürsüz devamsızlık yapılan </a:t>
            </a:r>
            <a:r>
              <a:rPr lang="tr-T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gün sayısı </a:t>
            </a:r>
            <a:r>
              <a:rPr lang="tr-T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az </a:t>
            </a:r>
            <a:r>
              <a:rPr lang="tr-T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olan öğrenciler </a:t>
            </a:r>
            <a:r>
              <a:rPr lang="tr-T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öncelikli olarak yerleştirilecektir.</a:t>
            </a:r>
          </a:p>
        </p:txBody>
      </p:sp>
      <p:sp>
        <p:nvSpPr>
          <p:cNvPr id="11" name="Metin kutusu 10"/>
          <p:cNvSpPr txBox="1"/>
          <p:nvPr/>
        </p:nvSpPr>
        <p:spPr>
          <a:xfrm>
            <a:off x="218559" y="4216777"/>
            <a:ext cx="792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b="1" dirty="0" smtClean="0">
                <a:solidFill>
                  <a:schemeClr val="accent3"/>
                </a:solidFill>
              </a:rPr>
              <a:t>3</a:t>
            </a:r>
            <a:endParaRPr lang="tr-TR" sz="72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64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MERKEZİ YERLEŞTİRME NASIL OLACAK?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6093968" y="1383163"/>
            <a:ext cx="5762672" cy="4924425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2800" b="1" dirty="0" smtClean="0">
                <a:solidFill>
                  <a:schemeClr val="accent5">
                    <a:lumMod val="75000"/>
                  </a:schemeClr>
                </a:solidFill>
              </a:rPr>
              <a:t>1-Sınav Puanı,</a:t>
            </a:r>
          </a:p>
          <a:p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2-Ortaöğretim </a:t>
            </a:r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B</a:t>
            </a:r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aşarı Puanı,</a:t>
            </a:r>
          </a:p>
          <a:p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3-</a:t>
            </a:r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ea typeface="Roboto Condensed" panose="02000000000000000000" pitchFamily="2" charset="0"/>
              </a:rPr>
              <a:t>Yıl </a:t>
            </a:r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ea typeface="Roboto Condensed" panose="02000000000000000000" pitchFamily="2" charset="0"/>
              </a:rPr>
              <a:t>Sonu Başarı Puanı </a:t>
            </a:r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ea typeface="Roboto Condensed" panose="02000000000000000000" pitchFamily="2" charset="0"/>
              </a:rPr>
              <a:t>Üstünlüğü </a:t>
            </a:r>
            <a:r>
              <a:rPr lang="tr-TR" sz="2000" b="1" i="1" dirty="0" smtClean="0">
                <a:solidFill>
                  <a:schemeClr val="bg2">
                    <a:lumMod val="25000"/>
                  </a:schemeClr>
                </a:solidFill>
                <a:ea typeface="Roboto Condensed" panose="02000000000000000000" pitchFamily="2" charset="0"/>
              </a:rPr>
              <a:t>(sırasıyla 8,7 ve 6. Sınıf)</a:t>
            </a:r>
            <a:endParaRPr lang="tr-TR" sz="2800" b="1" i="1" dirty="0">
              <a:solidFill>
                <a:schemeClr val="bg2">
                  <a:lumMod val="25000"/>
                </a:schemeClr>
              </a:solidFill>
              <a:ea typeface="Roboto Condensed" panose="02000000000000000000" pitchFamily="2" charset="0"/>
            </a:endParaRPr>
          </a:p>
          <a:p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3-8. Sınıf Özürsüz Devamsızlık,</a:t>
            </a:r>
          </a:p>
          <a:p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4-Tercih önceliği,</a:t>
            </a:r>
          </a:p>
          <a:p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5-Öğrencinin Yaşı (küçük olana)</a:t>
            </a:r>
          </a:p>
          <a:p>
            <a:endParaRPr lang="tr-TR" sz="2800" b="1" i="1" dirty="0" smtClean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  <a:p>
            <a:r>
              <a:rPr lang="tr-TR" sz="2000" b="1" i="1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Roboto Condensed" panose="02000000000000000000" pitchFamily="2" charset="0"/>
              </a:rPr>
              <a:t>Öncelikle sınav puanına bakılacak eşitlik olması durumunda sırasıyla diğer kriterlere bakılacak.</a:t>
            </a:r>
            <a:endParaRPr lang="tr-TR" sz="2000" b="1" i="1" dirty="0">
              <a:solidFill>
                <a:schemeClr val="bg2">
                  <a:lumMod val="25000"/>
                </a:schemeClr>
              </a:solidFill>
              <a:latin typeface="+mj-lt"/>
              <a:ea typeface="Roboto Condensed" panose="02000000000000000000" pitchFamily="2" charset="0"/>
            </a:endParaRPr>
          </a:p>
          <a:p>
            <a:endParaRPr lang="en-US" sz="28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479376" y="1823850"/>
            <a:ext cx="4896544" cy="397611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479376" y="2258055"/>
            <a:ext cx="48965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MERKEZİ</a:t>
            </a:r>
            <a:r>
              <a:rPr lang="tr-T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YERLEŞTİRMEDE </a:t>
            </a:r>
          </a:p>
          <a:p>
            <a:pPr algn="ctr"/>
            <a:r>
              <a:rPr lang="tr-TR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KRİTERLER</a:t>
            </a:r>
            <a:endParaRPr lang="tr-TR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0478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263352" y="1772816"/>
            <a:ext cx="4896544" cy="4608512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BELİRLİ OKULLARDA YIĞILMA OLURSA!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5" name="Title 13"/>
          <p:cNvSpPr txBox="1">
            <a:spLocks/>
          </p:cNvSpPr>
          <p:nvPr/>
        </p:nvSpPr>
        <p:spPr>
          <a:xfrm>
            <a:off x="5447928" y="2431340"/>
            <a:ext cx="6264696" cy="2708434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1-Öğrencinin </a:t>
            </a:r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İkamet Adresi</a:t>
            </a:r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,</a:t>
            </a:r>
          </a:p>
          <a:p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2-Ortaöğretim Başarı Puanı,</a:t>
            </a:r>
          </a:p>
          <a:p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3-8. Sınıf Özürsüz Devamsızlık,</a:t>
            </a:r>
          </a:p>
          <a:p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4-Yıl Sonu Başarı Puanı Üstünlüğü (Sırasıyla 8,7 ve 6. sınıf</a:t>
            </a:r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)</a:t>
            </a:r>
          </a:p>
          <a:p>
            <a:endParaRPr lang="tr-TR" sz="28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263352" y="1484784"/>
            <a:ext cx="5544616" cy="4896544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ÖZEL LİSELERE YERLEŞTİRME NASIL OLACAK?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5" name="Title 13"/>
          <p:cNvSpPr txBox="1">
            <a:spLocks/>
          </p:cNvSpPr>
          <p:nvPr/>
        </p:nvSpPr>
        <p:spPr>
          <a:xfrm>
            <a:off x="5807968" y="1785010"/>
            <a:ext cx="6048672" cy="4001095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just"/>
            <a:r>
              <a:rPr lang="tr-TR" sz="36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Ö</a:t>
            </a:r>
            <a:r>
              <a:rPr lang="tr-TR" sz="36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zel okullar isterlerse kendi sınavlarını yapabilecek.</a:t>
            </a:r>
          </a:p>
          <a:p>
            <a:pPr algn="just"/>
            <a:endParaRPr lang="tr-TR" sz="36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  <a:p>
            <a:pPr algn="just"/>
            <a:r>
              <a:rPr lang="tr-TR" sz="36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İsteyen özel okullar merkezi sınava göre öğrenci alabilecek.</a:t>
            </a:r>
            <a:endParaRPr lang="en-US" sz="36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41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12192000" cy="79208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LİSELERE YERLEŞTİRME NASIL YAPILACAK?</a:t>
            </a:r>
            <a:endParaRPr lang="vi-VN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6" name="Grup 15"/>
          <p:cNvGrpSpPr/>
          <p:nvPr/>
        </p:nvGrpSpPr>
        <p:grpSpPr>
          <a:xfrm>
            <a:off x="6092448" y="3612522"/>
            <a:ext cx="5280207" cy="1970922"/>
            <a:chOff x="6092448" y="3612522"/>
            <a:chExt cx="5280207" cy="2480774"/>
          </a:xfrm>
        </p:grpSpPr>
        <p:sp>
          <p:nvSpPr>
            <p:cNvPr id="9" name="Rectangle 8"/>
            <p:cNvSpPr/>
            <p:nvPr/>
          </p:nvSpPr>
          <p:spPr>
            <a:xfrm>
              <a:off x="6092448" y="3612522"/>
              <a:ext cx="5259765" cy="248077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188079" y="4329848"/>
              <a:ext cx="5184576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r-TR" sz="2800" b="1" dirty="0" smtClean="0">
                  <a:solidFill>
                    <a:schemeClr val="bg1"/>
                  </a:solidFill>
                </a:rPr>
                <a:t>Adrese Dayalı</a:t>
              </a:r>
            </a:p>
            <a:p>
              <a:pPr algn="ctr"/>
              <a:r>
                <a:rPr lang="tr-TR" sz="2800" b="1" dirty="0" smtClean="0">
                  <a:solidFill>
                    <a:schemeClr val="bg1"/>
                  </a:solidFill>
                </a:rPr>
                <a:t>Yerleştirme  </a:t>
              </a:r>
              <a:r>
                <a:rPr lang="tr-TR" sz="2800" b="1" dirty="0">
                  <a:solidFill>
                    <a:schemeClr val="bg1"/>
                  </a:solidFill>
                </a:rPr>
                <a:t>Sistemi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Grup 14"/>
          <p:cNvGrpSpPr/>
          <p:nvPr/>
        </p:nvGrpSpPr>
        <p:grpSpPr>
          <a:xfrm>
            <a:off x="815458" y="3618291"/>
            <a:ext cx="5304463" cy="1970949"/>
            <a:chOff x="815458" y="3554010"/>
            <a:chExt cx="5304463" cy="2475005"/>
          </a:xfrm>
        </p:grpSpPr>
        <p:grpSp>
          <p:nvGrpSpPr>
            <p:cNvPr id="11" name="Group 10"/>
            <p:cNvGrpSpPr/>
            <p:nvPr/>
          </p:nvGrpSpPr>
          <p:grpSpPr>
            <a:xfrm>
              <a:off x="815458" y="3554010"/>
              <a:ext cx="5304463" cy="2475005"/>
              <a:chOff x="832683" y="2029327"/>
              <a:chExt cx="5304463" cy="140237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832683" y="2029327"/>
                <a:ext cx="5263317" cy="140237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873829" y="2036812"/>
                <a:ext cx="5263317" cy="1390761"/>
              </a:xfrm>
              <a:prstGeom prst="rect">
                <a:avLst/>
              </a:prstGeom>
              <a:solidFill>
                <a:schemeClr val="accent2">
                  <a:alpha val="21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1482512" y="4329848"/>
              <a:ext cx="3888061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r-TR" sz="3200" b="1" dirty="0" smtClean="0">
                  <a:solidFill>
                    <a:schemeClr val="bg1"/>
                  </a:solidFill>
                </a:rPr>
                <a:t>Merkezi Sınavla Yerleştirme</a:t>
              </a:r>
              <a:endParaRPr lang="en-US" sz="3200" b="1" i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Metin kutusu 2"/>
          <p:cNvSpPr txBox="1"/>
          <p:nvPr/>
        </p:nvSpPr>
        <p:spPr>
          <a:xfrm>
            <a:off x="775908" y="2587856"/>
            <a:ext cx="5263316" cy="984885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Nitelikli Liseler</a:t>
            </a:r>
          </a:p>
          <a:p>
            <a:endParaRPr lang="tr-T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6096000" y="2588131"/>
            <a:ext cx="5263316" cy="984885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Diğer Liseler</a:t>
            </a:r>
          </a:p>
          <a:p>
            <a:endParaRPr lang="tr-T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7012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263352" y="1484784"/>
            <a:ext cx="5544616" cy="4896544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tr-TR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GÜZEL SANATLAR VE SPOR LİSELERİNE YERLEŞTİRME NASIL OLACAK?</a:t>
            </a:r>
            <a:r>
              <a:rPr lang="en-US" sz="2800" dirty="0"/>
              <a:t/>
            </a:r>
            <a:br>
              <a:rPr lang="en-US" sz="2800" dirty="0"/>
            </a:br>
            <a:endParaRPr lang="vi-VN" sz="2800" dirty="0"/>
          </a:p>
        </p:txBody>
      </p:sp>
      <p:sp>
        <p:nvSpPr>
          <p:cNvPr id="5" name="Title 13"/>
          <p:cNvSpPr txBox="1">
            <a:spLocks/>
          </p:cNvSpPr>
          <p:nvPr/>
        </p:nvSpPr>
        <p:spPr>
          <a:xfrm>
            <a:off x="5807968" y="2000460"/>
            <a:ext cx="6048672" cy="3570208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just"/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Güzel sanatlar ve spor liselerine başvuru ve yerleştirme işlemleri Haziran-Temmuz aylarında yapılacak.</a:t>
            </a:r>
          </a:p>
          <a:p>
            <a:pPr algn="just"/>
            <a:endParaRPr lang="tr-TR" sz="28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  <a:p>
            <a:pPr algn="just"/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Öğrencilerin </a:t>
            </a:r>
            <a:r>
              <a:rPr lang="tr-TR" sz="2800" b="1" i="1" dirty="0" smtClean="0">
                <a:solidFill>
                  <a:schemeClr val="accent3"/>
                </a:solidFill>
                <a:latin typeface="+mj-lt"/>
                <a:ea typeface="Roboto Condensed" panose="02000000000000000000" pitchFamily="2" charset="0"/>
              </a:rPr>
              <a:t>Yetenek </a:t>
            </a:r>
            <a:r>
              <a:rPr lang="tr-TR" sz="2800" b="1" i="1" dirty="0">
                <a:solidFill>
                  <a:schemeClr val="accent3"/>
                </a:solidFill>
                <a:latin typeface="+mj-lt"/>
                <a:ea typeface="Roboto Condensed" panose="02000000000000000000" pitchFamily="2" charset="0"/>
              </a:rPr>
              <a:t>S</a:t>
            </a:r>
            <a:r>
              <a:rPr lang="tr-TR" sz="2800" b="1" i="1" dirty="0" smtClean="0">
                <a:solidFill>
                  <a:schemeClr val="accent3"/>
                </a:solidFill>
                <a:latin typeface="+mj-lt"/>
                <a:ea typeface="Roboto Condensed" panose="02000000000000000000" pitchFamily="2" charset="0"/>
              </a:rPr>
              <a:t>ınavı </a:t>
            </a:r>
            <a:r>
              <a:rPr lang="tr-TR" sz="2400" b="1" i="1" dirty="0" smtClean="0">
                <a:solidFill>
                  <a:schemeClr val="accent3"/>
                </a:solidFill>
                <a:latin typeface="+mj-lt"/>
                <a:ea typeface="Roboto Condensed" panose="02000000000000000000" pitchFamily="2" charset="0"/>
              </a:rPr>
              <a:t>(</a:t>
            </a:r>
            <a:r>
              <a:rPr lang="tr-TR" sz="2400" b="1" i="1" dirty="0">
                <a:solidFill>
                  <a:schemeClr val="accent3"/>
                </a:solidFill>
                <a:ea typeface="Roboto Condensed" panose="02000000000000000000" pitchFamily="2" charset="0"/>
              </a:rPr>
              <a:t>%</a:t>
            </a:r>
            <a:r>
              <a:rPr lang="tr-TR" sz="2400" b="1" i="1" dirty="0" smtClean="0">
                <a:solidFill>
                  <a:schemeClr val="accent3"/>
                </a:solidFill>
                <a:ea typeface="Roboto Condensed" panose="02000000000000000000" pitchFamily="2" charset="0"/>
              </a:rPr>
              <a:t>70)</a:t>
            </a:r>
            <a:r>
              <a:rPr lang="tr-TR" sz="2400" b="1" i="1" dirty="0" smtClean="0">
                <a:solidFill>
                  <a:schemeClr val="accent3"/>
                </a:solidFill>
                <a:latin typeface="+mj-lt"/>
                <a:ea typeface="Roboto Condensed" panose="02000000000000000000" pitchFamily="2" charset="0"/>
              </a:rPr>
              <a:t> </a:t>
            </a:r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ve </a:t>
            </a:r>
            <a:r>
              <a:rPr lang="tr-TR" sz="2800" b="1" i="1" dirty="0" smtClean="0">
                <a:solidFill>
                  <a:schemeClr val="accent3"/>
                </a:solidFill>
                <a:latin typeface="+mj-lt"/>
                <a:ea typeface="Roboto Condensed" panose="02000000000000000000" pitchFamily="2" charset="0"/>
              </a:rPr>
              <a:t>OBP </a:t>
            </a:r>
            <a:r>
              <a:rPr lang="tr-TR" sz="2400" b="1" i="1" dirty="0" smtClean="0">
                <a:solidFill>
                  <a:schemeClr val="accent3"/>
                </a:solidFill>
                <a:latin typeface="+mj-lt"/>
                <a:ea typeface="Roboto Condensed" panose="02000000000000000000" pitchFamily="2" charset="0"/>
              </a:rPr>
              <a:t>(</a:t>
            </a:r>
            <a:r>
              <a:rPr lang="tr-TR" sz="2400" b="1" i="1" dirty="0" smtClean="0">
                <a:solidFill>
                  <a:schemeClr val="accent3"/>
                </a:solidFill>
                <a:ea typeface="Roboto Condensed" panose="02000000000000000000" pitchFamily="2" charset="0"/>
              </a:rPr>
              <a:t>Öğretim </a:t>
            </a:r>
            <a:r>
              <a:rPr lang="tr-TR" sz="2400" b="1" i="1" dirty="0">
                <a:solidFill>
                  <a:schemeClr val="accent3"/>
                </a:solidFill>
                <a:ea typeface="Roboto Condensed" panose="02000000000000000000" pitchFamily="2" charset="0"/>
              </a:rPr>
              <a:t>Başarı </a:t>
            </a:r>
            <a:r>
              <a:rPr lang="tr-TR" sz="2400" b="1" i="1" dirty="0" smtClean="0">
                <a:solidFill>
                  <a:schemeClr val="accent3"/>
                </a:solidFill>
                <a:ea typeface="Roboto Condensed" panose="02000000000000000000" pitchFamily="2" charset="0"/>
              </a:rPr>
              <a:t>Puanı </a:t>
            </a:r>
            <a:r>
              <a:rPr lang="tr-TR" sz="2400" b="1" i="1" dirty="0">
                <a:solidFill>
                  <a:schemeClr val="accent3"/>
                </a:solidFill>
                <a:ea typeface="Roboto Condensed" panose="02000000000000000000" pitchFamily="2" charset="0"/>
              </a:rPr>
              <a:t>%</a:t>
            </a:r>
            <a:r>
              <a:rPr lang="tr-TR" sz="2400" b="1" i="1" dirty="0" smtClean="0">
                <a:solidFill>
                  <a:schemeClr val="accent3"/>
                </a:solidFill>
                <a:ea typeface="Roboto Condensed" panose="02000000000000000000" pitchFamily="2" charset="0"/>
              </a:rPr>
              <a:t>30) </a:t>
            </a:r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kriterlerine yerleştirme yapılacak.</a:t>
            </a:r>
            <a:endParaRPr lang="en-US" sz="28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1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407368" y="4581128"/>
            <a:ext cx="11449272" cy="1145995"/>
          </a:xfrm>
          <a:prstGeom prst="roundRect">
            <a:avLst>
              <a:gd name="adj" fmla="val 11033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1" name="Rounded Rectangle 40"/>
          <p:cNvSpPr/>
          <p:nvPr/>
        </p:nvSpPr>
        <p:spPr>
          <a:xfrm>
            <a:off x="407368" y="3429000"/>
            <a:ext cx="10369152" cy="1154745"/>
          </a:xfrm>
          <a:prstGeom prst="roundRect">
            <a:avLst>
              <a:gd name="adj" fmla="val 1103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ounded Rectangle 45"/>
          <p:cNvSpPr/>
          <p:nvPr/>
        </p:nvSpPr>
        <p:spPr>
          <a:xfrm>
            <a:off x="407368" y="2179122"/>
            <a:ext cx="9001707" cy="1249878"/>
          </a:xfrm>
          <a:prstGeom prst="roundRect">
            <a:avLst>
              <a:gd name="adj" fmla="val 1103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12192000" cy="79208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LİSELERE GEÇİŞ SİSTEMİ...</a:t>
            </a:r>
            <a:endParaRPr lang="vi-VN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7139" y="2368831"/>
            <a:ext cx="90017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+mj-lt"/>
              </a:rPr>
              <a:t>Merve DİNÇER</a:t>
            </a:r>
          </a:p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+mj-lt"/>
              </a:rPr>
              <a:t>   Psikolojik Danışman</a:t>
            </a:r>
            <a:endParaRPr lang="en-US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645024"/>
            <a:ext cx="9341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chemeClr val="bg1"/>
                </a:solidFill>
                <a:latin typeface="+mj-lt"/>
              </a:rPr>
              <a:t>	</a:t>
            </a:r>
            <a:r>
              <a:rPr lang="tr-TR" sz="3200" b="1" dirty="0" err="1" smtClean="0">
                <a:solidFill>
                  <a:schemeClr val="bg1"/>
                </a:solidFill>
                <a:latin typeface="+mj-lt"/>
              </a:rPr>
              <a:t>Kutlukent</a:t>
            </a:r>
            <a:r>
              <a:rPr lang="tr-TR" sz="3200" b="1" dirty="0" smtClean="0">
                <a:solidFill>
                  <a:schemeClr val="bg1"/>
                </a:solidFill>
                <a:latin typeface="+mj-lt"/>
              </a:rPr>
              <a:t> 80. Yıl Ortaokulu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869160"/>
            <a:ext cx="10678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bg1"/>
                </a:solidFill>
                <a:latin typeface="+mj-lt"/>
              </a:rPr>
              <a:t>TEŞEKKÜRLER...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0734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800"/>
                            </p:stCondLst>
                            <p:childTnLst>
                              <p:par>
                                <p:cTn id="3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100"/>
                            </p:stCondLst>
                            <p:childTnLst>
                              <p:par>
                                <p:cTn id="4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41" grpId="0" animBg="1"/>
      <p:bldP spid="46" grpId="0" animBg="1"/>
      <p:bldP spid="5" grpId="0"/>
      <p:bldP spid="8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343472" y="2492896"/>
            <a:ext cx="3002814" cy="1891440"/>
            <a:chOff x="1591778" y="2603321"/>
            <a:chExt cx="3002814" cy="1891440"/>
          </a:xfrm>
        </p:grpSpPr>
        <p:sp>
          <p:nvSpPr>
            <p:cNvPr id="4" name="Freeform 3"/>
            <p:cNvSpPr/>
            <p:nvPr/>
          </p:nvSpPr>
          <p:spPr>
            <a:xfrm>
              <a:off x="2132729" y="2603321"/>
              <a:ext cx="2461863" cy="1891440"/>
            </a:xfrm>
            <a:custGeom>
              <a:avLst/>
              <a:gdLst>
                <a:gd name="connsiteX0" fmla="*/ 0 w 2095500"/>
                <a:gd name="connsiteY0" fmla="*/ 274760 h 1831730"/>
                <a:gd name="connsiteX1" fmla="*/ 1179635 w 2095500"/>
                <a:gd name="connsiteY1" fmla="*/ 274760 h 1831730"/>
                <a:gd name="connsiteX2" fmla="*/ 1179635 w 2095500"/>
                <a:gd name="connsiteY2" fmla="*/ 0 h 1831730"/>
                <a:gd name="connsiteX3" fmla="*/ 2095500 w 2095500"/>
                <a:gd name="connsiteY3" fmla="*/ 915865 h 1831730"/>
                <a:gd name="connsiteX4" fmla="*/ 1179635 w 2095500"/>
                <a:gd name="connsiteY4" fmla="*/ 1831730 h 1831730"/>
                <a:gd name="connsiteX5" fmla="*/ 1179635 w 2095500"/>
                <a:gd name="connsiteY5" fmla="*/ 1556971 h 1831730"/>
                <a:gd name="connsiteX6" fmla="*/ 0 w 2095500"/>
                <a:gd name="connsiteY6" fmla="*/ 1556971 h 1831730"/>
                <a:gd name="connsiteX7" fmla="*/ 0 w 2095500"/>
                <a:gd name="connsiteY7" fmla="*/ 274760 h 183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95500" h="1831730">
                  <a:moveTo>
                    <a:pt x="0" y="274760"/>
                  </a:moveTo>
                  <a:lnTo>
                    <a:pt x="1179635" y="274760"/>
                  </a:lnTo>
                  <a:lnTo>
                    <a:pt x="1179635" y="0"/>
                  </a:lnTo>
                  <a:lnTo>
                    <a:pt x="2095500" y="915865"/>
                  </a:lnTo>
                  <a:lnTo>
                    <a:pt x="1179635" y="1831730"/>
                  </a:lnTo>
                  <a:lnTo>
                    <a:pt x="1179635" y="1556971"/>
                  </a:lnTo>
                  <a:lnTo>
                    <a:pt x="0" y="1556971"/>
                  </a:lnTo>
                  <a:lnTo>
                    <a:pt x="0" y="274760"/>
                  </a:lnTo>
                  <a:close/>
                </a:path>
              </a:pathLst>
            </a:custGeom>
            <a:solidFill>
              <a:schemeClr val="accent3">
                <a:alpha val="95000"/>
              </a:schemeClr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4835" tIns="290000" rIns="580549" bIns="289999" numCol="1" spcCol="1270" anchor="ctr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2400" kern="1200"/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2400" kern="1200"/>
            </a:p>
          </p:txBody>
        </p:sp>
        <p:sp>
          <p:nvSpPr>
            <p:cNvPr id="5" name="Freeform 4"/>
            <p:cNvSpPr/>
            <p:nvPr/>
          </p:nvSpPr>
          <p:spPr>
            <a:xfrm>
              <a:off x="1591778" y="3008089"/>
              <a:ext cx="1081904" cy="1081904"/>
            </a:xfrm>
            <a:custGeom>
              <a:avLst/>
              <a:gdLst>
                <a:gd name="connsiteX0" fmla="*/ 0 w 1047750"/>
                <a:gd name="connsiteY0" fmla="*/ 523875 h 1047750"/>
                <a:gd name="connsiteX1" fmla="*/ 523875 w 1047750"/>
                <a:gd name="connsiteY1" fmla="*/ 0 h 1047750"/>
                <a:gd name="connsiteX2" fmla="*/ 1047750 w 1047750"/>
                <a:gd name="connsiteY2" fmla="*/ 523875 h 1047750"/>
                <a:gd name="connsiteX3" fmla="*/ 523875 w 1047750"/>
                <a:gd name="connsiteY3" fmla="*/ 1047750 h 1047750"/>
                <a:gd name="connsiteX4" fmla="*/ 0 w 1047750"/>
                <a:gd name="connsiteY4" fmla="*/ 523875 h 104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7750" h="1047750">
                  <a:moveTo>
                    <a:pt x="0" y="523875"/>
                  </a:moveTo>
                  <a:cubicBezTo>
                    <a:pt x="0" y="234547"/>
                    <a:pt x="234547" y="0"/>
                    <a:pt x="523875" y="0"/>
                  </a:cubicBezTo>
                  <a:cubicBezTo>
                    <a:pt x="813203" y="0"/>
                    <a:pt x="1047750" y="234547"/>
                    <a:pt x="1047750" y="523875"/>
                  </a:cubicBezTo>
                  <a:cubicBezTo>
                    <a:pt x="1047750" y="813203"/>
                    <a:pt x="813203" y="1047750"/>
                    <a:pt x="523875" y="1047750"/>
                  </a:cubicBezTo>
                  <a:cubicBezTo>
                    <a:pt x="234547" y="1047750"/>
                    <a:pt x="0" y="813203"/>
                    <a:pt x="0" y="52387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8679" tIns="168679" rIns="168679" bIns="168679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200" b="1" kern="1200" dirty="0" smtClean="0">
                  <a:solidFill>
                    <a:schemeClr val="bg1"/>
                  </a:solidFill>
                </a:rPr>
                <a:t>1</a:t>
              </a:r>
              <a:endParaRPr lang="en-US" sz="3200" b="1" kern="1200" dirty="0">
                <a:solidFill>
                  <a:schemeClr val="bg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603741" y="3284101"/>
              <a:ext cx="1678729" cy="5355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tr-TR" sz="2400" b="1" dirty="0" smtClean="0">
                  <a:solidFill>
                    <a:schemeClr val="bg1"/>
                  </a:solidFill>
                  <a:latin typeface="+mj-lt"/>
                  <a:ea typeface="Roboto Light" panose="02000000000000000000" pitchFamily="2" charset="0"/>
                  <a:cs typeface="Oswald Regular"/>
                </a:rPr>
                <a:t>Fen liseleri</a:t>
              </a:r>
              <a:endParaRPr lang="en-US" sz="2400" b="1" dirty="0" smtClean="0">
                <a:solidFill>
                  <a:schemeClr val="bg1"/>
                </a:solidFill>
                <a:latin typeface="+mj-lt"/>
                <a:ea typeface="Roboto Light" panose="02000000000000000000" pitchFamily="2" charset="0"/>
                <a:cs typeface="Oswald Regular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673680" y="3373595"/>
              <a:ext cx="155783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12192000" cy="79208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SINAVLA ÖĞRENCİ ALAN LİSELER HANGİLERİ?</a:t>
            </a:r>
            <a:endParaRPr lang="en-US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24" name="Grup 23"/>
          <p:cNvGrpSpPr/>
          <p:nvPr/>
        </p:nvGrpSpPr>
        <p:grpSpPr>
          <a:xfrm>
            <a:off x="4438032" y="2492896"/>
            <a:ext cx="3060096" cy="1891440"/>
            <a:chOff x="4438032" y="2492896"/>
            <a:chExt cx="3060096" cy="1891440"/>
          </a:xfrm>
        </p:grpSpPr>
        <p:grpSp>
          <p:nvGrpSpPr>
            <p:cNvPr id="23" name="Grup 22"/>
            <p:cNvGrpSpPr/>
            <p:nvPr/>
          </p:nvGrpSpPr>
          <p:grpSpPr>
            <a:xfrm>
              <a:off x="4438032" y="2492896"/>
              <a:ext cx="3060096" cy="1891440"/>
              <a:chOff x="4438032" y="2492896"/>
              <a:chExt cx="3060096" cy="1891440"/>
            </a:xfrm>
          </p:grpSpPr>
          <p:sp>
            <p:nvSpPr>
              <p:cNvPr id="10" name="Freeform 9"/>
              <p:cNvSpPr/>
              <p:nvPr/>
            </p:nvSpPr>
            <p:spPr>
              <a:xfrm>
                <a:off x="5036265" y="2492896"/>
                <a:ext cx="2461863" cy="1891440"/>
              </a:xfrm>
              <a:custGeom>
                <a:avLst/>
                <a:gdLst>
                  <a:gd name="connsiteX0" fmla="*/ 0 w 2095500"/>
                  <a:gd name="connsiteY0" fmla="*/ 274760 h 1831730"/>
                  <a:gd name="connsiteX1" fmla="*/ 1179635 w 2095500"/>
                  <a:gd name="connsiteY1" fmla="*/ 274760 h 1831730"/>
                  <a:gd name="connsiteX2" fmla="*/ 1179635 w 2095500"/>
                  <a:gd name="connsiteY2" fmla="*/ 0 h 1831730"/>
                  <a:gd name="connsiteX3" fmla="*/ 2095500 w 2095500"/>
                  <a:gd name="connsiteY3" fmla="*/ 915865 h 1831730"/>
                  <a:gd name="connsiteX4" fmla="*/ 1179635 w 2095500"/>
                  <a:gd name="connsiteY4" fmla="*/ 1831730 h 1831730"/>
                  <a:gd name="connsiteX5" fmla="*/ 1179635 w 2095500"/>
                  <a:gd name="connsiteY5" fmla="*/ 1556971 h 1831730"/>
                  <a:gd name="connsiteX6" fmla="*/ 0 w 2095500"/>
                  <a:gd name="connsiteY6" fmla="*/ 1556971 h 1831730"/>
                  <a:gd name="connsiteX7" fmla="*/ 0 w 2095500"/>
                  <a:gd name="connsiteY7" fmla="*/ 274760 h 18317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95500" h="1831730">
                    <a:moveTo>
                      <a:pt x="0" y="274760"/>
                    </a:moveTo>
                    <a:lnTo>
                      <a:pt x="1179635" y="274760"/>
                    </a:lnTo>
                    <a:lnTo>
                      <a:pt x="1179635" y="0"/>
                    </a:lnTo>
                    <a:lnTo>
                      <a:pt x="2095500" y="915865"/>
                    </a:lnTo>
                    <a:lnTo>
                      <a:pt x="1179635" y="1831730"/>
                    </a:lnTo>
                    <a:lnTo>
                      <a:pt x="1179635" y="1556971"/>
                    </a:lnTo>
                    <a:lnTo>
                      <a:pt x="0" y="1556971"/>
                    </a:lnTo>
                    <a:lnTo>
                      <a:pt x="0" y="274760"/>
                    </a:lnTo>
                    <a:close/>
                  </a:path>
                </a:pathLst>
              </a:custGeom>
              <a:solidFill>
                <a:schemeClr val="accent2">
                  <a:alpha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84835" tIns="290000" rIns="580549" bIns="289999" numCol="1" spcCol="1270" anchor="ctr" anchorCtr="0">
                <a:noAutofit/>
              </a:bodyPr>
              <a:lstStyle/>
              <a:p>
                <a:pPr marL="228600" lvl="1" indent="-228600" algn="l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2400" kern="1200" dirty="0"/>
              </a:p>
              <a:p>
                <a:pPr marL="228600" lvl="1" indent="-228600" algn="l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2400" kern="1200" dirty="0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4438032" y="2897664"/>
                <a:ext cx="1081904" cy="1081904"/>
              </a:xfrm>
              <a:custGeom>
                <a:avLst/>
                <a:gdLst>
                  <a:gd name="connsiteX0" fmla="*/ 0 w 1047750"/>
                  <a:gd name="connsiteY0" fmla="*/ 523875 h 1047750"/>
                  <a:gd name="connsiteX1" fmla="*/ 523875 w 1047750"/>
                  <a:gd name="connsiteY1" fmla="*/ 0 h 1047750"/>
                  <a:gd name="connsiteX2" fmla="*/ 1047750 w 1047750"/>
                  <a:gd name="connsiteY2" fmla="*/ 523875 h 1047750"/>
                  <a:gd name="connsiteX3" fmla="*/ 523875 w 1047750"/>
                  <a:gd name="connsiteY3" fmla="*/ 1047750 h 1047750"/>
                  <a:gd name="connsiteX4" fmla="*/ 0 w 1047750"/>
                  <a:gd name="connsiteY4" fmla="*/ 523875 h 1047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7750" h="1047750">
                    <a:moveTo>
                      <a:pt x="0" y="523875"/>
                    </a:moveTo>
                    <a:cubicBezTo>
                      <a:pt x="0" y="234547"/>
                      <a:pt x="234547" y="0"/>
                      <a:pt x="523875" y="0"/>
                    </a:cubicBezTo>
                    <a:cubicBezTo>
                      <a:pt x="813203" y="0"/>
                      <a:pt x="1047750" y="234547"/>
                      <a:pt x="1047750" y="523875"/>
                    </a:cubicBezTo>
                    <a:cubicBezTo>
                      <a:pt x="1047750" y="813203"/>
                      <a:pt x="813203" y="1047750"/>
                      <a:pt x="523875" y="1047750"/>
                    </a:cubicBezTo>
                    <a:cubicBezTo>
                      <a:pt x="234547" y="1047750"/>
                      <a:pt x="0" y="813203"/>
                      <a:pt x="0" y="52387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68679" tIns="168679" rIns="168679" bIns="168679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400" kern="120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483675" y="3057301"/>
                <a:ext cx="1970155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tr-TR" sz="2000" b="1" dirty="0" smtClean="0">
                    <a:solidFill>
                      <a:schemeClr val="bg1"/>
                    </a:solidFill>
                    <a:latin typeface="+mj-lt"/>
                    <a:ea typeface="Roboto Light" panose="02000000000000000000" pitchFamily="2" charset="0"/>
                    <a:cs typeface="Oswald Regular"/>
                  </a:rPr>
                  <a:t>Sosyal </a:t>
                </a:r>
                <a:r>
                  <a:rPr lang="tr-TR" sz="2000" b="1" dirty="0">
                    <a:solidFill>
                      <a:schemeClr val="bg1"/>
                    </a:solidFill>
                    <a:latin typeface="+mj-lt"/>
                    <a:ea typeface="Roboto Light" panose="02000000000000000000" pitchFamily="2" charset="0"/>
                    <a:cs typeface="Oswald Regular"/>
                  </a:rPr>
                  <a:t>B</a:t>
                </a:r>
                <a:r>
                  <a:rPr lang="tr-TR" sz="2000" b="1" dirty="0" smtClean="0">
                    <a:solidFill>
                      <a:schemeClr val="bg1"/>
                    </a:solidFill>
                    <a:latin typeface="+mj-lt"/>
                    <a:ea typeface="Roboto Light" panose="02000000000000000000" pitchFamily="2" charset="0"/>
                    <a:cs typeface="Oswald Regular"/>
                  </a:rPr>
                  <a:t>ilimler </a:t>
                </a:r>
              </a:p>
              <a:p>
                <a:pPr>
                  <a:lnSpc>
                    <a:spcPct val="120000"/>
                  </a:lnSpc>
                </a:pPr>
                <a:r>
                  <a:rPr lang="tr-TR" sz="2000" b="1" dirty="0" smtClean="0">
                    <a:solidFill>
                      <a:schemeClr val="bg1"/>
                    </a:solidFill>
                    <a:latin typeface="+mj-lt"/>
                    <a:ea typeface="Roboto Light" panose="02000000000000000000" pitchFamily="2" charset="0"/>
                    <a:cs typeface="Oswald Regular"/>
                  </a:rPr>
                  <a:t>Liseleri</a:t>
                </a:r>
                <a:endParaRPr lang="en-US" sz="2000" b="1" dirty="0" smtClean="0">
                  <a:solidFill>
                    <a:schemeClr val="bg1"/>
                  </a:solidFill>
                  <a:latin typeface="+mj-lt"/>
                  <a:ea typeface="Roboto Light" panose="02000000000000000000" pitchFamily="2" charset="0"/>
                  <a:cs typeface="Oswald Regular"/>
                </a:endParaRPr>
              </a:p>
            </p:txBody>
          </p:sp>
        </p:grpSp>
        <p:sp>
          <p:nvSpPr>
            <p:cNvPr id="12" name="Dikdörtgen 11"/>
            <p:cNvSpPr/>
            <p:nvPr/>
          </p:nvSpPr>
          <p:spPr>
            <a:xfrm>
              <a:off x="4766840" y="3140968"/>
              <a:ext cx="393056" cy="5355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200" b="1" dirty="0" smtClean="0">
                  <a:solidFill>
                    <a:schemeClr val="bg1"/>
                  </a:solidFill>
                </a:rPr>
                <a:t>2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up 25"/>
          <p:cNvGrpSpPr/>
          <p:nvPr/>
        </p:nvGrpSpPr>
        <p:grpSpPr>
          <a:xfrm>
            <a:off x="7644406" y="2492896"/>
            <a:ext cx="3002814" cy="1891440"/>
            <a:chOff x="7644406" y="2492896"/>
            <a:chExt cx="3002814" cy="1891440"/>
          </a:xfrm>
        </p:grpSpPr>
        <p:grpSp>
          <p:nvGrpSpPr>
            <p:cNvPr id="15" name="Group 14"/>
            <p:cNvGrpSpPr/>
            <p:nvPr/>
          </p:nvGrpSpPr>
          <p:grpSpPr>
            <a:xfrm>
              <a:off x="7644406" y="2492896"/>
              <a:ext cx="3002814" cy="1891440"/>
              <a:chOff x="7892712" y="2603321"/>
              <a:chExt cx="3002814" cy="1891440"/>
            </a:xfrm>
          </p:grpSpPr>
          <p:sp>
            <p:nvSpPr>
              <p:cNvPr id="16" name="Freeform 15"/>
              <p:cNvSpPr/>
              <p:nvPr/>
            </p:nvSpPr>
            <p:spPr>
              <a:xfrm>
                <a:off x="8433663" y="2603321"/>
                <a:ext cx="2461863" cy="1891440"/>
              </a:xfrm>
              <a:custGeom>
                <a:avLst/>
                <a:gdLst>
                  <a:gd name="connsiteX0" fmla="*/ 0 w 2095500"/>
                  <a:gd name="connsiteY0" fmla="*/ 274760 h 1831730"/>
                  <a:gd name="connsiteX1" fmla="*/ 1179635 w 2095500"/>
                  <a:gd name="connsiteY1" fmla="*/ 274760 h 1831730"/>
                  <a:gd name="connsiteX2" fmla="*/ 1179635 w 2095500"/>
                  <a:gd name="connsiteY2" fmla="*/ 0 h 1831730"/>
                  <a:gd name="connsiteX3" fmla="*/ 2095500 w 2095500"/>
                  <a:gd name="connsiteY3" fmla="*/ 915865 h 1831730"/>
                  <a:gd name="connsiteX4" fmla="*/ 1179635 w 2095500"/>
                  <a:gd name="connsiteY4" fmla="*/ 1831730 h 1831730"/>
                  <a:gd name="connsiteX5" fmla="*/ 1179635 w 2095500"/>
                  <a:gd name="connsiteY5" fmla="*/ 1556971 h 1831730"/>
                  <a:gd name="connsiteX6" fmla="*/ 0 w 2095500"/>
                  <a:gd name="connsiteY6" fmla="*/ 1556971 h 1831730"/>
                  <a:gd name="connsiteX7" fmla="*/ 0 w 2095500"/>
                  <a:gd name="connsiteY7" fmla="*/ 274760 h 18317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95500" h="1831730">
                    <a:moveTo>
                      <a:pt x="0" y="274760"/>
                    </a:moveTo>
                    <a:lnTo>
                      <a:pt x="1179635" y="274760"/>
                    </a:lnTo>
                    <a:lnTo>
                      <a:pt x="1179635" y="0"/>
                    </a:lnTo>
                    <a:lnTo>
                      <a:pt x="2095500" y="915865"/>
                    </a:lnTo>
                    <a:lnTo>
                      <a:pt x="1179635" y="1831730"/>
                    </a:lnTo>
                    <a:lnTo>
                      <a:pt x="1179635" y="1556971"/>
                    </a:lnTo>
                    <a:lnTo>
                      <a:pt x="0" y="1556971"/>
                    </a:lnTo>
                    <a:lnTo>
                      <a:pt x="0" y="274760"/>
                    </a:lnTo>
                    <a:close/>
                  </a:path>
                </a:pathLst>
              </a:custGeom>
              <a:solidFill>
                <a:schemeClr val="accent4">
                  <a:alpha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84835" tIns="290000" rIns="580549" bIns="289999" numCol="1" spcCol="1270" anchor="ctr" anchorCtr="0">
                <a:noAutofit/>
              </a:bodyPr>
              <a:lstStyle/>
              <a:p>
                <a:pPr marL="228600" lvl="1" indent="-228600" algn="l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2400" kern="1200"/>
              </a:p>
              <a:p>
                <a:pPr marL="228600" lvl="1" indent="-228600" algn="l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2400" kern="1200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7892712" y="3008089"/>
                <a:ext cx="1081904" cy="1081904"/>
              </a:xfrm>
              <a:custGeom>
                <a:avLst/>
                <a:gdLst>
                  <a:gd name="connsiteX0" fmla="*/ 0 w 1047750"/>
                  <a:gd name="connsiteY0" fmla="*/ 523875 h 1047750"/>
                  <a:gd name="connsiteX1" fmla="*/ 523875 w 1047750"/>
                  <a:gd name="connsiteY1" fmla="*/ 0 h 1047750"/>
                  <a:gd name="connsiteX2" fmla="*/ 1047750 w 1047750"/>
                  <a:gd name="connsiteY2" fmla="*/ 523875 h 1047750"/>
                  <a:gd name="connsiteX3" fmla="*/ 523875 w 1047750"/>
                  <a:gd name="connsiteY3" fmla="*/ 1047750 h 1047750"/>
                  <a:gd name="connsiteX4" fmla="*/ 0 w 1047750"/>
                  <a:gd name="connsiteY4" fmla="*/ 523875 h 1047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7750" h="1047750">
                    <a:moveTo>
                      <a:pt x="0" y="523875"/>
                    </a:moveTo>
                    <a:cubicBezTo>
                      <a:pt x="0" y="234547"/>
                      <a:pt x="234547" y="0"/>
                      <a:pt x="523875" y="0"/>
                    </a:cubicBezTo>
                    <a:cubicBezTo>
                      <a:pt x="813203" y="0"/>
                      <a:pt x="1047750" y="234547"/>
                      <a:pt x="1047750" y="523875"/>
                    </a:cubicBezTo>
                    <a:cubicBezTo>
                      <a:pt x="1047750" y="813203"/>
                      <a:pt x="813203" y="1047750"/>
                      <a:pt x="523875" y="1047750"/>
                    </a:cubicBezTo>
                    <a:cubicBezTo>
                      <a:pt x="234547" y="1047750"/>
                      <a:pt x="0" y="813203"/>
                      <a:pt x="0" y="523875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68679" tIns="168679" rIns="168679" bIns="168679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400" kern="120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8924502" y="3321997"/>
                <a:ext cx="1740284" cy="4334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tr-TR" sz="2000" b="1" dirty="0" smtClean="0">
                    <a:solidFill>
                      <a:schemeClr val="bg1"/>
                    </a:solidFill>
                    <a:latin typeface="+mj-lt"/>
                    <a:ea typeface="Roboto Light" panose="02000000000000000000" pitchFamily="2" charset="0"/>
                    <a:cs typeface="Oswald Regular"/>
                  </a:rPr>
                  <a:t>Proje Okulları</a:t>
                </a:r>
                <a:endParaRPr lang="en-US" sz="2000" b="1" dirty="0" smtClean="0">
                  <a:solidFill>
                    <a:schemeClr val="bg1"/>
                  </a:solidFill>
                  <a:latin typeface="+mj-lt"/>
                  <a:ea typeface="Roboto Light" panose="02000000000000000000" pitchFamily="2" charset="0"/>
                  <a:cs typeface="Oswald Regular"/>
                </a:endParaRPr>
              </a:p>
            </p:txBody>
          </p:sp>
        </p:grpSp>
        <p:sp>
          <p:nvSpPr>
            <p:cNvPr id="22" name="Dikdörtgen 21"/>
            <p:cNvSpPr/>
            <p:nvPr/>
          </p:nvSpPr>
          <p:spPr>
            <a:xfrm>
              <a:off x="7988829" y="3212976"/>
              <a:ext cx="393057" cy="5355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200" b="1" dirty="0" smtClean="0">
                  <a:solidFill>
                    <a:schemeClr val="bg1"/>
                  </a:solidFill>
                </a:rPr>
                <a:t>3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024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8000">
        <p:cut/>
      </p:transition>
    </mc:Choice>
    <mc:Fallback xmlns="">
      <p:transition advClick="0" advTm="8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SORU SAYISI ve SINAV SÜRESİ</a:t>
            </a:r>
            <a:endParaRPr lang="vi-VN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20" name="Grup 19"/>
          <p:cNvGrpSpPr/>
          <p:nvPr/>
        </p:nvGrpSpPr>
        <p:grpSpPr>
          <a:xfrm>
            <a:off x="6888088" y="1700808"/>
            <a:ext cx="3147406" cy="3800370"/>
            <a:chOff x="6888088" y="1700808"/>
            <a:chExt cx="3147406" cy="3800370"/>
          </a:xfrm>
        </p:grpSpPr>
        <p:sp>
          <p:nvSpPr>
            <p:cNvPr id="48" name="Rectangle 47"/>
            <p:cNvSpPr/>
            <p:nvPr/>
          </p:nvSpPr>
          <p:spPr>
            <a:xfrm>
              <a:off x="7248128" y="4793292"/>
              <a:ext cx="2787366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000" b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+mj-lt"/>
                </a:rPr>
                <a:t>Soru Sayısı</a:t>
              </a:r>
              <a:endParaRPr lang="en-US" sz="4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888088" y="1700808"/>
              <a:ext cx="3147406" cy="3023579"/>
            </a:xfrm>
            <a:prstGeom prst="ellipse">
              <a:avLst/>
            </a:prstGeom>
            <a:blipFill dpi="0"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1174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grpSp>
        <p:nvGrpSpPr>
          <p:cNvPr id="13" name="Grup 12"/>
          <p:cNvGrpSpPr/>
          <p:nvPr/>
        </p:nvGrpSpPr>
        <p:grpSpPr>
          <a:xfrm>
            <a:off x="551384" y="1769713"/>
            <a:ext cx="3153516" cy="3789764"/>
            <a:chOff x="551384" y="1769713"/>
            <a:chExt cx="3153516" cy="3789764"/>
          </a:xfrm>
        </p:grpSpPr>
        <p:sp>
          <p:nvSpPr>
            <p:cNvPr id="17" name="Rectangle 16"/>
            <p:cNvSpPr/>
            <p:nvPr/>
          </p:nvSpPr>
          <p:spPr>
            <a:xfrm>
              <a:off x="557718" y="4913146"/>
              <a:ext cx="276261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3600" b="1" dirty="0" smtClean="0">
                  <a:solidFill>
                    <a:srgbClr val="18CAC2"/>
                  </a:solidFill>
                  <a:latin typeface="+mj-lt"/>
                </a:rPr>
                <a:t>Sınav Süresi</a:t>
              </a:r>
              <a:endParaRPr lang="en-US" sz="3600" b="1" dirty="0">
                <a:solidFill>
                  <a:srgbClr val="18CAC2"/>
                </a:solidFill>
                <a:latin typeface="+mj-lt"/>
              </a:endParaRPr>
            </a:p>
          </p:txBody>
        </p:sp>
        <p:pic>
          <p:nvPicPr>
            <p:cNvPr id="1026" name="Picture 2" descr="C:\Users\win7\Desktop\alarm-1673577_960_72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1384" y="1769713"/>
              <a:ext cx="3153516" cy="31535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Oval 11"/>
          <p:cNvSpPr/>
          <p:nvPr/>
        </p:nvSpPr>
        <p:spPr>
          <a:xfrm>
            <a:off x="3503712" y="4477007"/>
            <a:ext cx="1728192" cy="147227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 smtClean="0">
                <a:solidFill>
                  <a:schemeClr val="bg1"/>
                </a:solidFill>
              </a:rPr>
              <a:t>155</a:t>
            </a:r>
            <a:r>
              <a:rPr lang="tr-TR" sz="4800" b="1" dirty="0" smtClean="0">
                <a:solidFill>
                  <a:schemeClr val="bg1"/>
                </a:solidFill>
              </a:rPr>
              <a:t> </a:t>
            </a:r>
            <a:r>
              <a:rPr lang="tr-TR" sz="2000" b="1" dirty="0" smtClean="0">
                <a:solidFill>
                  <a:schemeClr val="bg1"/>
                </a:solidFill>
              </a:rPr>
              <a:t>dk</a:t>
            </a:r>
            <a:r>
              <a:rPr lang="tr-TR" sz="1100" dirty="0" smtClean="0">
                <a:solidFill>
                  <a:schemeClr val="bg1"/>
                </a:solidFill>
              </a:rPr>
              <a:t>.</a:t>
            </a:r>
            <a:endParaRPr lang="tr-TR" sz="1100" dirty="0">
              <a:solidFill>
                <a:schemeClr val="bg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10200456" y="4411099"/>
            <a:ext cx="1584176" cy="147227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000" b="1" dirty="0">
                <a:solidFill>
                  <a:schemeClr val="bg1"/>
                </a:solidFill>
              </a:rPr>
              <a:t>9</a:t>
            </a:r>
            <a:r>
              <a:rPr lang="tr-TR" sz="4000" b="1" dirty="0" smtClean="0">
                <a:solidFill>
                  <a:schemeClr val="bg1"/>
                </a:solidFill>
              </a:rPr>
              <a:t>0</a:t>
            </a:r>
            <a:r>
              <a:rPr lang="tr-TR" sz="4800" b="1" dirty="0" smtClean="0">
                <a:solidFill>
                  <a:schemeClr val="bg1"/>
                </a:solidFill>
              </a:rPr>
              <a:t> </a:t>
            </a:r>
            <a:endParaRPr lang="tr-TR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672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12000">
        <p:cut/>
      </p:transition>
    </mc:Choice>
    <mc:Fallback xmlns="">
      <p:transition advClick="0" advTm="12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12192000" cy="79208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tr-T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SINAV ve YERLEŞTİME TAKVİMİ</a:t>
            </a:r>
            <a:r>
              <a:rPr lang="vi-VN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vi-VN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vi-VN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9474" y="4113519"/>
            <a:ext cx="11372468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5" name="Group 4"/>
          <p:cNvGrpSpPr/>
          <p:nvPr/>
        </p:nvGrpSpPr>
        <p:grpSpPr>
          <a:xfrm>
            <a:off x="1490280" y="3798727"/>
            <a:ext cx="646764" cy="648072"/>
            <a:chOff x="2495600" y="3102417"/>
            <a:chExt cx="646764" cy="648072"/>
          </a:xfrm>
        </p:grpSpPr>
        <p:grpSp>
          <p:nvGrpSpPr>
            <p:cNvPr id="6" name="组合 79"/>
            <p:cNvGrpSpPr>
              <a:grpSpLocks/>
            </p:cNvGrpSpPr>
            <p:nvPr/>
          </p:nvGrpSpPr>
          <p:grpSpPr bwMode="auto">
            <a:xfrm>
              <a:off x="2495600" y="3102417"/>
              <a:ext cx="646764" cy="648072"/>
              <a:chOff x="6379729" y="2488774"/>
              <a:chExt cx="2513016" cy="2513016"/>
            </a:xfrm>
          </p:grpSpPr>
          <p:sp>
            <p:nvSpPr>
              <p:cNvPr id="8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9" name="任意多边形 83"/>
              <p:cNvSpPr/>
              <p:nvPr/>
            </p:nvSpPr>
            <p:spPr>
              <a:xfrm rot="16377237">
                <a:off x="6397834" y="2506880"/>
                <a:ext cx="2476803" cy="2476801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7" name="椭圆 80"/>
            <p:cNvSpPr/>
            <p:nvPr/>
          </p:nvSpPr>
          <p:spPr bwMode="auto">
            <a:xfrm>
              <a:off x="2631544" y="3238636"/>
              <a:ext cx="374874" cy="375634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230328" y="3798727"/>
            <a:ext cx="646764" cy="648072"/>
            <a:chOff x="2495600" y="3102417"/>
            <a:chExt cx="646764" cy="648072"/>
          </a:xfrm>
        </p:grpSpPr>
        <p:grpSp>
          <p:nvGrpSpPr>
            <p:cNvPr id="11" name="组合 79"/>
            <p:cNvGrpSpPr>
              <a:grpSpLocks/>
            </p:cNvGrpSpPr>
            <p:nvPr/>
          </p:nvGrpSpPr>
          <p:grpSpPr bwMode="auto">
            <a:xfrm>
              <a:off x="2495600" y="3102417"/>
              <a:ext cx="646764" cy="648072"/>
              <a:chOff x="6379729" y="2488774"/>
              <a:chExt cx="2513016" cy="2513016"/>
            </a:xfrm>
          </p:grpSpPr>
          <p:sp>
            <p:nvSpPr>
              <p:cNvPr id="13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14" name="任意多边形 83"/>
              <p:cNvSpPr/>
              <p:nvPr/>
            </p:nvSpPr>
            <p:spPr>
              <a:xfrm rot="16377237">
                <a:off x="6397834" y="2506880"/>
                <a:ext cx="2476803" cy="2476801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2" name="椭圆 80"/>
            <p:cNvSpPr/>
            <p:nvPr/>
          </p:nvSpPr>
          <p:spPr bwMode="auto">
            <a:xfrm>
              <a:off x="2631544" y="3238636"/>
              <a:ext cx="374874" cy="375634"/>
            </a:xfrm>
            <a:prstGeom prst="ellipse">
              <a:avLst/>
            </a:prstGeom>
            <a:solidFill>
              <a:schemeClr val="accent3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209562" y="3787396"/>
            <a:ext cx="646764" cy="648072"/>
            <a:chOff x="2495600" y="3102417"/>
            <a:chExt cx="646764" cy="648072"/>
          </a:xfrm>
        </p:grpSpPr>
        <p:grpSp>
          <p:nvGrpSpPr>
            <p:cNvPr id="16" name="组合 79"/>
            <p:cNvGrpSpPr>
              <a:grpSpLocks/>
            </p:cNvGrpSpPr>
            <p:nvPr/>
          </p:nvGrpSpPr>
          <p:grpSpPr bwMode="auto">
            <a:xfrm>
              <a:off x="2495600" y="3102417"/>
              <a:ext cx="646764" cy="648072"/>
              <a:chOff x="6379729" y="2488774"/>
              <a:chExt cx="2513016" cy="2513016"/>
            </a:xfrm>
          </p:grpSpPr>
          <p:sp>
            <p:nvSpPr>
              <p:cNvPr id="18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19" name="任意多边形 83"/>
              <p:cNvSpPr/>
              <p:nvPr/>
            </p:nvSpPr>
            <p:spPr>
              <a:xfrm rot="16377237">
                <a:off x="6397834" y="2506880"/>
                <a:ext cx="2476803" cy="2476801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7" name="椭圆 80"/>
            <p:cNvSpPr/>
            <p:nvPr/>
          </p:nvSpPr>
          <p:spPr bwMode="auto">
            <a:xfrm>
              <a:off x="2631544" y="3238636"/>
              <a:ext cx="374874" cy="375634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0120137" y="3776019"/>
            <a:ext cx="646764" cy="648072"/>
            <a:chOff x="2495600" y="3102417"/>
            <a:chExt cx="646764" cy="648072"/>
          </a:xfrm>
        </p:grpSpPr>
        <p:grpSp>
          <p:nvGrpSpPr>
            <p:cNvPr id="21" name="组合 79"/>
            <p:cNvGrpSpPr>
              <a:grpSpLocks/>
            </p:cNvGrpSpPr>
            <p:nvPr/>
          </p:nvGrpSpPr>
          <p:grpSpPr bwMode="auto">
            <a:xfrm>
              <a:off x="2495600" y="3102417"/>
              <a:ext cx="646764" cy="648072"/>
              <a:chOff x="6379729" y="2488774"/>
              <a:chExt cx="2513016" cy="2513016"/>
            </a:xfrm>
          </p:grpSpPr>
          <p:sp>
            <p:nvSpPr>
              <p:cNvPr id="23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24" name="任意多边形 83"/>
              <p:cNvSpPr/>
              <p:nvPr/>
            </p:nvSpPr>
            <p:spPr>
              <a:xfrm rot="16377237">
                <a:off x="6397834" y="2506880"/>
                <a:ext cx="2476803" cy="2476801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2" name="椭圆 80"/>
            <p:cNvSpPr/>
            <p:nvPr/>
          </p:nvSpPr>
          <p:spPr bwMode="auto">
            <a:xfrm>
              <a:off x="2631544" y="3238636"/>
              <a:ext cx="374874" cy="375634"/>
            </a:xfrm>
            <a:prstGeom prst="ellipse">
              <a:avLst/>
            </a:prstGeom>
            <a:solidFill>
              <a:schemeClr val="accent4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4" name="Grup 3"/>
          <p:cNvGrpSpPr/>
          <p:nvPr/>
        </p:nvGrpSpPr>
        <p:grpSpPr>
          <a:xfrm>
            <a:off x="1105685" y="1862618"/>
            <a:ext cx="1432929" cy="1494573"/>
            <a:chOff x="1105685" y="1862618"/>
            <a:chExt cx="1432929" cy="1494573"/>
          </a:xfrm>
        </p:grpSpPr>
        <p:sp>
          <p:nvSpPr>
            <p:cNvPr id="25" name="Teardrop 24"/>
            <p:cNvSpPr/>
            <p:nvPr/>
          </p:nvSpPr>
          <p:spPr>
            <a:xfrm rot="8228570">
              <a:off x="1105685" y="1862618"/>
              <a:ext cx="1432929" cy="1494573"/>
            </a:xfrm>
            <a:prstGeom prst="teardrop">
              <a:avLst/>
            </a:prstGeom>
            <a:solidFill>
              <a:srgbClr val="F2F2F2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376891" y="2132856"/>
              <a:ext cx="1008609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2400" b="1" dirty="0" smtClean="0">
                  <a:solidFill>
                    <a:srgbClr val="424242"/>
                  </a:solidFill>
                  <a:cs typeface="Arial" panose="020B0604020202020204" pitchFamily="34" charset="0"/>
                </a:rPr>
                <a:t> </a:t>
              </a:r>
            </a:p>
            <a:p>
              <a:r>
                <a:rPr lang="tr-TR" sz="2400" b="1" dirty="0" smtClean="0">
                  <a:solidFill>
                    <a:srgbClr val="424242"/>
                  </a:solidFill>
                  <a:cs typeface="Arial" panose="020B0604020202020204" pitchFamily="34" charset="0"/>
                </a:rPr>
                <a:t>Nisan</a:t>
              </a:r>
            </a:p>
            <a:p>
              <a:r>
                <a:rPr lang="tr-TR" sz="2400" b="1" dirty="0" smtClean="0">
                  <a:solidFill>
                    <a:srgbClr val="424242"/>
                  </a:solidFill>
                  <a:cs typeface="Arial" panose="020B0604020202020204" pitchFamily="34" charset="0"/>
                </a:rPr>
                <a:t>2021</a:t>
              </a:r>
            </a:p>
          </p:txBody>
        </p:sp>
      </p:grpSp>
      <p:grpSp>
        <p:nvGrpSpPr>
          <p:cNvPr id="43" name="Grup 42"/>
          <p:cNvGrpSpPr/>
          <p:nvPr/>
        </p:nvGrpSpPr>
        <p:grpSpPr>
          <a:xfrm>
            <a:off x="3769242" y="1877374"/>
            <a:ext cx="1645002" cy="1541003"/>
            <a:chOff x="3769242" y="1877374"/>
            <a:chExt cx="1645002" cy="1541003"/>
          </a:xfrm>
        </p:grpSpPr>
        <p:sp>
          <p:nvSpPr>
            <p:cNvPr id="26" name="Teardrop 25"/>
            <p:cNvSpPr/>
            <p:nvPr/>
          </p:nvSpPr>
          <p:spPr>
            <a:xfrm rot="8228570">
              <a:off x="3854845" y="1877374"/>
              <a:ext cx="1482971" cy="1541003"/>
            </a:xfrm>
            <a:prstGeom prst="teardrop">
              <a:avLst/>
            </a:prstGeom>
            <a:solidFill>
              <a:srgbClr val="F2F2F2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769242" y="2132856"/>
              <a:ext cx="1645002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2400" b="1" dirty="0" smtClean="0">
                  <a:solidFill>
                    <a:srgbClr val="424242"/>
                  </a:solidFill>
                  <a:cs typeface="Arial" panose="020B0604020202020204" pitchFamily="34" charset="0"/>
                </a:rPr>
                <a:t> </a:t>
              </a:r>
            </a:p>
            <a:p>
              <a:pPr algn="ctr"/>
              <a:r>
                <a:rPr lang="tr-TR" sz="2400" b="1" dirty="0" smtClean="0">
                  <a:solidFill>
                    <a:srgbClr val="424242"/>
                  </a:solidFill>
                  <a:cs typeface="Arial" panose="020B0604020202020204" pitchFamily="34" charset="0"/>
                </a:rPr>
                <a:t>6 Haziran </a:t>
              </a:r>
              <a:endParaRPr lang="tr-TR" sz="2400" b="1" dirty="0" smtClean="0">
                <a:solidFill>
                  <a:srgbClr val="424242"/>
                </a:solidFill>
                <a:cs typeface="Arial" panose="020B0604020202020204" pitchFamily="34" charset="0"/>
              </a:endParaRPr>
            </a:p>
            <a:p>
              <a:pPr algn="ctr"/>
              <a:r>
                <a:rPr lang="tr-TR" sz="2400" b="1" dirty="0" smtClean="0">
                  <a:solidFill>
                    <a:srgbClr val="424242"/>
                  </a:solidFill>
                  <a:cs typeface="Arial" panose="020B0604020202020204" pitchFamily="34" charset="0"/>
                </a:rPr>
                <a:t>2021</a:t>
              </a:r>
            </a:p>
          </p:txBody>
        </p:sp>
      </p:grpSp>
      <p:grpSp>
        <p:nvGrpSpPr>
          <p:cNvPr id="44" name="Grup 43"/>
          <p:cNvGrpSpPr/>
          <p:nvPr/>
        </p:nvGrpSpPr>
        <p:grpSpPr>
          <a:xfrm>
            <a:off x="6758336" y="1878795"/>
            <a:ext cx="1496062" cy="1598406"/>
            <a:chOff x="6758336" y="1878795"/>
            <a:chExt cx="1496062" cy="1598406"/>
          </a:xfrm>
        </p:grpSpPr>
        <p:sp>
          <p:nvSpPr>
            <p:cNvPr id="27" name="Teardrop 26"/>
            <p:cNvSpPr/>
            <p:nvPr/>
          </p:nvSpPr>
          <p:spPr>
            <a:xfrm rot="8228570">
              <a:off x="6758336" y="1878795"/>
              <a:ext cx="1496062" cy="1534225"/>
            </a:xfrm>
            <a:prstGeom prst="teardrop">
              <a:avLst/>
            </a:prstGeom>
            <a:solidFill>
              <a:srgbClr val="F2F2F2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819160" y="2276872"/>
              <a:ext cx="128560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2400" b="1" dirty="0" smtClean="0">
                  <a:solidFill>
                    <a:srgbClr val="424242"/>
                  </a:solidFill>
                  <a:cs typeface="Arial" panose="020B0604020202020204" pitchFamily="34" charset="0"/>
                </a:rPr>
                <a:t> Haziran </a:t>
              </a:r>
            </a:p>
            <a:p>
              <a:pPr algn="ctr"/>
              <a:r>
                <a:rPr lang="tr-TR" sz="2400" b="1" dirty="0" smtClean="0">
                  <a:solidFill>
                    <a:srgbClr val="424242"/>
                  </a:solidFill>
                  <a:cs typeface="Arial" panose="020B0604020202020204" pitchFamily="34" charset="0"/>
                </a:rPr>
                <a:t>Ayında</a:t>
              </a:r>
            </a:p>
            <a:p>
              <a:pPr algn="ctr"/>
              <a:endParaRPr lang="tr-TR" sz="2400" b="1" dirty="0" smtClean="0">
                <a:solidFill>
                  <a:srgbClr val="424242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45" name="Grup 44"/>
          <p:cNvGrpSpPr/>
          <p:nvPr/>
        </p:nvGrpSpPr>
        <p:grpSpPr>
          <a:xfrm>
            <a:off x="9739512" y="1950688"/>
            <a:ext cx="1390641" cy="1473212"/>
            <a:chOff x="9739512" y="1950688"/>
            <a:chExt cx="1390641" cy="1473212"/>
          </a:xfrm>
        </p:grpSpPr>
        <p:sp>
          <p:nvSpPr>
            <p:cNvPr id="28" name="Teardrop 27"/>
            <p:cNvSpPr/>
            <p:nvPr/>
          </p:nvSpPr>
          <p:spPr>
            <a:xfrm rot="8228570">
              <a:off x="9739512" y="1950688"/>
              <a:ext cx="1390641" cy="1473212"/>
            </a:xfrm>
            <a:prstGeom prst="teardrop">
              <a:avLst/>
            </a:prstGeom>
            <a:solidFill>
              <a:srgbClr val="F2F2F2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9840416" y="2276872"/>
              <a:ext cx="125290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2400" b="1" dirty="0" smtClean="0">
                  <a:solidFill>
                    <a:srgbClr val="424242"/>
                  </a:solidFill>
                  <a:cs typeface="Arial" panose="020B0604020202020204" pitchFamily="34" charset="0"/>
                </a:rPr>
                <a:t>Temmuz</a:t>
              </a:r>
            </a:p>
            <a:p>
              <a:pPr algn="ctr"/>
              <a:r>
                <a:rPr lang="tr-TR" sz="2400" b="1" dirty="0" smtClean="0">
                  <a:solidFill>
                    <a:srgbClr val="424242"/>
                  </a:solidFill>
                  <a:cs typeface="Arial" panose="020B0604020202020204" pitchFamily="34" charset="0"/>
                </a:rPr>
                <a:t>Ayında</a:t>
              </a:r>
              <a:endParaRPr lang="vi-VN" sz="2400" b="1" dirty="0">
                <a:solidFill>
                  <a:srgbClr val="424242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983432" y="4573353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</a:rPr>
              <a:t>Sınav Başvurular</a:t>
            </a:r>
            <a:r>
              <a:rPr lang="tr-T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ı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91744" y="4576370"/>
            <a:ext cx="1536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Sınav Tarihi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36252" y="4576370"/>
            <a:ext cx="2137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2">
                    <a:lumMod val="75000"/>
                  </a:schemeClr>
                </a:solidFill>
              </a:rPr>
              <a:t>Sınav Sonucunun Açıklanması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840416" y="4573353"/>
            <a:ext cx="14186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4">
                    <a:lumMod val="75000"/>
                  </a:schemeClr>
                </a:solidFill>
              </a:rPr>
              <a:t>Tercih İşlemleri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en-US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232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12000">
        <p:cut/>
      </p:transition>
    </mc:Choice>
    <mc:Fallback xmlns="">
      <p:transition advClick="0" advTm="12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3" grpId="0"/>
      <p:bldP spid="34" grpId="0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476673"/>
            <a:ext cx="12192000" cy="8640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Sınav Soruları Hangi Sınıflardan Olacak?</a:t>
            </a:r>
            <a:endParaRPr lang="en-US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255511" y="6525343"/>
            <a:ext cx="8304985" cy="720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5" name="Grup 4"/>
          <p:cNvGrpSpPr/>
          <p:nvPr/>
        </p:nvGrpSpPr>
        <p:grpSpPr>
          <a:xfrm>
            <a:off x="4906512" y="1353767"/>
            <a:ext cx="3346542" cy="5099569"/>
            <a:chOff x="4906512" y="1353767"/>
            <a:chExt cx="3346542" cy="5099569"/>
          </a:xfrm>
        </p:grpSpPr>
        <p:sp>
          <p:nvSpPr>
            <p:cNvPr id="47" name="Isosceles Triangle 2"/>
            <p:cNvSpPr/>
            <p:nvPr/>
          </p:nvSpPr>
          <p:spPr>
            <a:xfrm>
              <a:off x="4906512" y="2436312"/>
              <a:ext cx="3346542" cy="4017024"/>
            </a:xfrm>
            <a:custGeom>
              <a:avLst/>
              <a:gdLst>
                <a:gd name="connsiteX0" fmla="*/ 0 w 1278647"/>
                <a:gd name="connsiteY0" fmla="*/ 1102282 h 1102282"/>
                <a:gd name="connsiteX1" fmla="*/ 639324 w 1278647"/>
                <a:gd name="connsiteY1" fmla="*/ 0 h 1102282"/>
                <a:gd name="connsiteX2" fmla="*/ 1278647 w 1278647"/>
                <a:gd name="connsiteY2" fmla="*/ 1102282 h 1102282"/>
                <a:gd name="connsiteX3" fmla="*/ 0 w 1278647"/>
                <a:gd name="connsiteY3" fmla="*/ 1102282 h 1102282"/>
                <a:gd name="connsiteX0" fmla="*/ 0 w 1278647"/>
                <a:gd name="connsiteY0" fmla="*/ 1102282 h 1102282"/>
                <a:gd name="connsiteX1" fmla="*/ 639324 w 1278647"/>
                <a:gd name="connsiteY1" fmla="*/ 0 h 1102282"/>
                <a:gd name="connsiteX2" fmla="*/ 1278647 w 1278647"/>
                <a:gd name="connsiteY2" fmla="*/ 1102282 h 1102282"/>
                <a:gd name="connsiteX3" fmla="*/ 0 w 1278647"/>
                <a:gd name="connsiteY3" fmla="*/ 1102282 h 1102282"/>
                <a:gd name="connsiteX0" fmla="*/ 0 w 1278647"/>
                <a:gd name="connsiteY0" fmla="*/ 1102284 h 1102284"/>
                <a:gd name="connsiteX1" fmla="*/ 639324 w 1278647"/>
                <a:gd name="connsiteY1" fmla="*/ 2 h 1102284"/>
                <a:gd name="connsiteX2" fmla="*/ 1278647 w 1278647"/>
                <a:gd name="connsiteY2" fmla="*/ 1102284 h 1102284"/>
                <a:gd name="connsiteX3" fmla="*/ 0 w 1278647"/>
                <a:gd name="connsiteY3" fmla="*/ 1102284 h 1102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78647" h="1102284">
                  <a:moveTo>
                    <a:pt x="0" y="1102284"/>
                  </a:moveTo>
                  <a:cubicBezTo>
                    <a:pt x="213108" y="734857"/>
                    <a:pt x="133608" y="-1665"/>
                    <a:pt x="639324" y="2"/>
                  </a:cubicBezTo>
                  <a:cubicBezTo>
                    <a:pt x="1145040" y="1669"/>
                    <a:pt x="1065539" y="734857"/>
                    <a:pt x="1278647" y="1102284"/>
                  </a:cubicBezTo>
                  <a:lnTo>
                    <a:pt x="0" y="1102284"/>
                  </a:lnTo>
                  <a:close/>
                </a:path>
              </a:pathLst>
            </a:custGeom>
            <a:solidFill>
              <a:schemeClr val="accent2">
                <a:alpha val="9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69" name="Freeform 5"/>
            <p:cNvSpPr>
              <a:spLocks noEditPoints="1"/>
            </p:cNvSpPr>
            <p:nvPr/>
          </p:nvSpPr>
          <p:spPr bwMode="auto">
            <a:xfrm flipH="1">
              <a:off x="6263913" y="1353767"/>
              <a:ext cx="722756" cy="1067121"/>
            </a:xfrm>
            <a:custGeom>
              <a:avLst/>
              <a:gdLst>
                <a:gd name="T0" fmla="*/ 299 w 299"/>
                <a:gd name="T1" fmla="*/ 151 h 450"/>
                <a:gd name="T2" fmla="*/ 150 w 299"/>
                <a:gd name="T3" fmla="*/ 1 h 450"/>
                <a:gd name="T4" fmla="*/ 0 w 299"/>
                <a:gd name="T5" fmla="*/ 150 h 450"/>
                <a:gd name="T6" fmla="*/ 20 w 299"/>
                <a:gd name="T7" fmla="*/ 225 h 450"/>
                <a:gd name="T8" fmla="*/ 20 w 299"/>
                <a:gd name="T9" fmla="*/ 225 h 450"/>
                <a:gd name="T10" fmla="*/ 149 w 299"/>
                <a:gd name="T11" fmla="*/ 450 h 450"/>
                <a:gd name="T12" fmla="*/ 279 w 299"/>
                <a:gd name="T13" fmla="*/ 226 h 450"/>
                <a:gd name="T14" fmla="*/ 278 w 299"/>
                <a:gd name="T15" fmla="*/ 226 h 450"/>
                <a:gd name="T16" fmla="*/ 299 w 299"/>
                <a:gd name="T17" fmla="*/ 151 h 450"/>
                <a:gd name="T18" fmla="*/ 149 w 299"/>
                <a:gd name="T19" fmla="*/ 275 h 450"/>
                <a:gd name="T20" fmla="*/ 25 w 299"/>
                <a:gd name="T21" fmla="*/ 150 h 450"/>
                <a:gd name="T22" fmla="*/ 150 w 299"/>
                <a:gd name="T23" fmla="*/ 26 h 450"/>
                <a:gd name="T24" fmla="*/ 274 w 299"/>
                <a:gd name="T25" fmla="*/ 151 h 450"/>
                <a:gd name="T26" fmla="*/ 149 w 299"/>
                <a:gd name="T27" fmla="*/ 275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9" h="450">
                  <a:moveTo>
                    <a:pt x="299" y="151"/>
                  </a:moveTo>
                  <a:cubicBezTo>
                    <a:pt x="299" y="68"/>
                    <a:pt x="232" y="1"/>
                    <a:pt x="150" y="1"/>
                  </a:cubicBezTo>
                  <a:cubicBezTo>
                    <a:pt x="67" y="0"/>
                    <a:pt x="0" y="67"/>
                    <a:pt x="0" y="150"/>
                  </a:cubicBezTo>
                  <a:cubicBezTo>
                    <a:pt x="0" y="177"/>
                    <a:pt x="7" y="203"/>
                    <a:pt x="20" y="225"/>
                  </a:cubicBezTo>
                  <a:cubicBezTo>
                    <a:pt x="20" y="225"/>
                    <a:pt x="20" y="225"/>
                    <a:pt x="20" y="225"/>
                  </a:cubicBezTo>
                  <a:cubicBezTo>
                    <a:pt x="149" y="450"/>
                    <a:pt x="149" y="450"/>
                    <a:pt x="149" y="450"/>
                  </a:cubicBezTo>
                  <a:cubicBezTo>
                    <a:pt x="279" y="226"/>
                    <a:pt x="279" y="226"/>
                    <a:pt x="279" y="226"/>
                  </a:cubicBezTo>
                  <a:cubicBezTo>
                    <a:pt x="278" y="226"/>
                    <a:pt x="278" y="226"/>
                    <a:pt x="278" y="226"/>
                  </a:cubicBezTo>
                  <a:cubicBezTo>
                    <a:pt x="291" y="203"/>
                    <a:pt x="299" y="178"/>
                    <a:pt x="299" y="151"/>
                  </a:cubicBezTo>
                  <a:close/>
                  <a:moveTo>
                    <a:pt x="149" y="275"/>
                  </a:moveTo>
                  <a:cubicBezTo>
                    <a:pt x="80" y="275"/>
                    <a:pt x="24" y="219"/>
                    <a:pt x="25" y="150"/>
                  </a:cubicBezTo>
                  <a:cubicBezTo>
                    <a:pt x="25" y="81"/>
                    <a:pt x="81" y="25"/>
                    <a:pt x="150" y="26"/>
                  </a:cubicBezTo>
                  <a:cubicBezTo>
                    <a:pt x="218" y="26"/>
                    <a:pt x="274" y="82"/>
                    <a:pt x="274" y="151"/>
                  </a:cubicBezTo>
                  <a:cubicBezTo>
                    <a:pt x="274" y="219"/>
                    <a:pt x="218" y="275"/>
                    <a:pt x="149" y="2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TextBox 66"/>
            <p:cNvSpPr txBox="1"/>
            <p:nvPr/>
          </p:nvSpPr>
          <p:spPr>
            <a:xfrm>
              <a:off x="6407789" y="1412776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3200" b="1" dirty="0" smtClean="0">
                  <a:solidFill>
                    <a:schemeClr val="accent2">
                      <a:lumMod val="75000"/>
                    </a:schemeClr>
                  </a:solidFill>
                </a:rPr>
                <a:t>8</a:t>
              </a:r>
              <a:endParaRPr lang="vi-VN" sz="32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49" name="Metin kutusu 48"/>
          <p:cNvSpPr txBox="1"/>
          <p:nvPr/>
        </p:nvSpPr>
        <p:spPr>
          <a:xfrm>
            <a:off x="5870887" y="4448982"/>
            <a:ext cx="1859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>
                <a:solidFill>
                  <a:schemeClr val="bg1"/>
                </a:solidFill>
              </a:rPr>
              <a:t>8. </a:t>
            </a:r>
            <a:r>
              <a:rPr lang="tr-TR" sz="4000" b="1" dirty="0">
                <a:solidFill>
                  <a:schemeClr val="bg1"/>
                </a:solidFill>
              </a:rPr>
              <a:t>S</a:t>
            </a:r>
            <a:r>
              <a:rPr lang="tr-TR" sz="4000" b="1" dirty="0" smtClean="0">
                <a:solidFill>
                  <a:schemeClr val="bg1"/>
                </a:solidFill>
              </a:rPr>
              <a:t>ınıf</a:t>
            </a:r>
            <a:endParaRPr lang="tr-TR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98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12192000" cy="65365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HANGİ DERSTEN KAÇ SORU ÇIKACAK?</a:t>
            </a:r>
            <a:r>
              <a:rPr lang="vi-VN" dirty="0"/>
              <a:t/>
            </a:r>
            <a:br>
              <a:rPr lang="vi-VN" dirty="0"/>
            </a:br>
            <a:endParaRPr lang="vi-VN" dirty="0"/>
          </a:p>
        </p:txBody>
      </p:sp>
      <p:grpSp>
        <p:nvGrpSpPr>
          <p:cNvPr id="4" name="Group 3"/>
          <p:cNvGrpSpPr/>
          <p:nvPr/>
        </p:nvGrpSpPr>
        <p:grpSpPr>
          <a:xfrm>
            <a:off x="2999656" y="2420888"/>
            <a:ext cx="1512168" cy="1515226"/>
            <a:chOff x="3692576" y="1742634"/>
            <a:chExt cx="2790379" cy="2796023"/>
          </a:xfrm>
        </p:grpSpPr>
        <p:grpSp>
          <p:nvGrpSpPr>
            <p:cNvPr id="5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7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8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6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344991" y="3962607"/>
            <a:ext cx="1512168" cy="1515226"/>
            <a:chOff x="3692576" y="1742634"/>
            <a:chExt cx="2790379" cy="2796023"/>
          </a:xfrm>
        </p:grpSpPr>
        <p:grpSp>
          <p:nvGrpSpPr>
            <p:cNvPr id="10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12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13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1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572384" y="3989100"/>
            <a:ext cx="1512168" cy="1515226"/>
            <a:chOff x="3692576" y="1742634"/>
            <a:chExt cx="2790379" cy="2796023"/>
          </a:xfrm>
        </p:grpSpPr>
        <p:grpSp>
          <p:nvGrpSpPr>
            <p:cNvPr id="15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17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18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6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3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728542" y="3968114"/>
            <a:ext cx="1512168" cy="1515226"/>
            <a:chOff x="3692576" y="1742634"/>
            <a:chExt cx="2790379" cy="2796023"/>
          </a:xfrm>
        </p:grpSpPr>
        <p:grpSp>
          <p:nvGrpSpPr>
            <p:cNvPr id="20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22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23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1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5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9274334" y="2447381"/>
            <a:ext cx="1512168" cy="1515226"/>
            <a:chOff x="3692576" y="1742634"/>
            <a:chExt cx="2790379" cy="2796023"/>
          </a:xfrm>
        </p:grpSpPr>
        <p:grpSp>
          <p:nvGrpSpPr>
            <p:cNvPr id="25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27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28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6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118176" y="2420888"/>
            <a:ext cx="1512168" cy="1515226"/>
            <a:chOff x="3692576" y="1742634"/>
            <a:chExt cx="2790379" cy="2796023"/>
          </a:xfrm>
        </p:grpSpPr>
        <p:grpSp>
          <p:nvGrpSpPr>
            <p:cNvPr id="30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32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33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31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4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cxnSp>
        <p:nvCxnSpPr>
          <p:cNvPr id="34" name="Straight Connector 33"/>
          <p:cNvCxnSpPr>
            <a:stCxn id="13" idx="5"/>
            <a:endCxn id="8" idx="1"/>
          </p:cNvCxnSpPr>
          <p:nvPr/>
        </p:nvCxnSpPr>
        <p:spPr>
          <a:xfrm flipV="1">
            <a:off x="2661543" y="3678638"/>
            <a:ext cx="547789" cy="541444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4279996" y="3755868"/>
            <a:ext cx="502086" cy="44479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3" idx="1"/>
          </p:cNvCxnSpPr>
          <p:nvPr/>
        </p:nvCxnSpPr>
        <p:spPr>
          <a:xfrm flipH="1">
            <a:off x="5810280" y="3678638"/>
            <a:ext cx="517572" cy="497473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8977249" y="3713870"/>
            <a:ext cx="517572" cy="497473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7425475" y="3724556"/>
            <a:ext cx="512766" cy="451554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853250" y="425855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20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07915" y="275131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20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80643" y="425775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20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26435" y="275131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10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246079" y="421134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10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789622" y="275131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10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544557" y="4606004"/>
            <a:ext cx="10943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Türkçe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195529" y="3090446"/>
            <a:ext cx="11114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bg1"/>
                </a:solidFill>
              </a:rPr>
              <a:t>Matematik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340155" y="3067032"/>
            <a:ext cx="11229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bg1"/>
                </a:solidFill>
              </a:rPr>
              <a:t>İ</a:t>
            </a:r>
            <a:r>
              <a:rPr lang="tr-TR" sz="2000" b="1" dirty="0" smtClean="0">
                <a:solidFill>
                  <a:schemeClr val="bg1"/>
                </a:solidFill>
              </a:rPr>
              <a:t>n</a:t>
            </a:r>
            <a:r>
              <a:rPr lang="tr-TR" b="1" dirty="0" smtClean="0">
                <a:solidFill>
                  <a:schemeClr val="bg1"/>
                </a:solidFill>
              </a:rPr>
              <a:t>kılap  T</a:t>
            </a:r>
            <a:r>
              <a:rPr lang="tr-TR" sz="1600" b="1" dirty="0" smtClean="0">
                <a:solidFill>
                  <a:schemeClr val="bg1"/>
                </a:solidFill>
              </a:rPr>
              <a:t>.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538188" y="3172906"/>
            <a:ext cx="10943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Din K.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782025" y="4605208"/>
            <a:ext cx="10943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Fen ve T</a:t>
            </a:r>
            <a:r>
              <a:rPr lang="tr-TR" sz="1200" dirty="0">
                <a:solidFill>
                  <a:schemeClr val="bg1"/>
                </a:solidFill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944497" y="4581128"/>
            <a:ext cx="10943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Yabancı Dil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250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13000">
        <p:cut/>
      </p:transition>
    </mc:Choice>
    <mc:Fallback xmlns="">
      <p:transition advClick="0" advTm="13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50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6000"/>
                            </p:stCondLst>
                            <p:childTnLst>
                              <p:par>
                                <p:cTn id="9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7500"/>
                            </p:stCondLst>
                            <p:childTnLst>
                              <p:par>
                                <p:cTn id="1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263352" y="1484784"/>
            <a:ext cx="3600400" cy="4896544"/>
          </a:xfrm>
          <a:prstGeom prst="rect">
            <a:avLst/>
          </a:prstGeom>
          <a:pattFill prst="pct30">
            <a:fgClr>
              <a:srgbClr val="FB85D4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17" y="476672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SORULAR NASIL OLACAK?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4799856" y="1687024"/>
            <a:ext cx="6480720" cy="1354217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40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S</a:t>
            </a:r>
            <a:r>
              <a:rPr lang="tr-TR" sz="40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orular çoktan seçmeli TEST şeklinde  olacak.</a:t>
            </a:r>
            <a:endParaRPr lang="en-US" sz="40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  <p:grpSp>
        <p:nvGrpSpPr>
          <p:cNvPr id="47" name="Grup 46"/>
          <p:cNvGrpSpPr/>
          <p:nvPr/>
        </p:nvGrpSpPr>
        <p:grpSpPr>
          <a:xfrm>
            <a:off x="623392" y="1938536"/>
            <a:ext cx="936104" cy="4277072"/>
            <a:chOff x="623392" y="1938536"/>
            <a:chExt cx="936104" cy="4277072"/>
          </a:xfrm>
        </p:grpSpPr>
        <p:sp>
          <p:nvSpPr>
            <p:cNvPr id="4" name="Oval 3"/>
            <p:cNvSpPr/>
            <p:nvPr/>
          </p:nvSpPr>
          <p:spPr>
            <a:xfrm>
              <a:off x="623392" y="3018656"/>
              <a:ext cx="914400" cy="914400"/>
            </a:xfrm>
            <a:prstGeom prst="ellipse">
              <a:avLst/>
            </a:prstGeom>
            <a:ln w="76200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9" name="Oval 38"/>
            <p:cNvSpPr/>
            <p:nvPr/>
          </p:nvSpPr>
          <p:spPr>
            <a:xfrm>
              <a:off x="645096" y="1938536"/>
              <a:ext cx="914400" cy="914400"/>
            </a:xfrm>
            <a:prstGeom prst="ellipse">
              <a:avLst/>
            </a:prstGeom>
            <a:ln w="762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0" name="Oval 39"/>
            <p:cNvSpPr/>
            <p:nvPr/>
          </p:nvSpPr>
          <p:spPr>
            <a:xfrm>
              <a:off x="645096" y="4149080"/>
              <a:ext cx="914400" cy="914400"/>
            </a:xfrm>
            <a:prstGeom prst="ellipse">
              <a:avLst/>
            </a:prstGeom>
            <a:ln w="762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1" name="Oval 40"/>
            <p:cNvSpPr/>
            <p:nvPr/>
          </p:nvSpPr>
          <p:spPr>
            <a:xfrm>
              <a:off x="645096" y="5301208"/>
              <a:ext cx="914400" cy="914400"/>
            </a:xfrm>
            <a:prstGeom prst="ellipse">
              <a:avLst/>
            </a:prstGeom>
            <a:ln w="762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sp>
        <p:nvSpPr>
          <p:cNvPr id="42" name="Dikdörtgen 41"/>
          <p:cNvSpPr/>
          <p:nvPr/>
        </p:nvSpPr>
        <p:spPr>
          <a:xfrm>
            <a:off x="1847528" y="1929606"/>
            <a:ext cx="611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</a:p>
        </p:txBody>
      </p:sp>
      <p:sp>
        <p:nvSpPr>
          <p:cNvPr id="43" name="Dikdörtgen 42"/>
          <p:cNvSpPr/>
          <p:nvPr/>
        </p:nvSpPr>
        <p:spPr>
          <a:xfrm>
            <a:off x="1847528" y="3041864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</a:t>
            </a:r>
            <a:endParaRPr lang="tr-T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4" name="Dikdörtgen 43"/>
          <p:cNvSpPr/>
          <p:nvPr/>
        </p:nvSpPr>
        <p:spPr>
          <a:xfrm>
            <a:off x="1847528" y="4161854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  <a:endParaRPr lang="tr-T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5" name="Dikdörtgen 44"/>
          <p:cNvSpPr/>
          <p:nvPr/>
        </p:nvSpPr>
        <p:spPr>
          <a:xfrm>
            <a:off x="1847528" y="5241974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endParaRPr lang="tr-T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itle 13"/>
          <p:cNvSpPr txBox="1">
            <a:spLocks/>
          </p:cNvSpPr>
          <p:nvPr/>
        </p:nvSpPr>
        <p:spPr>
          <a:xfrm>
            <a:off x="4799856" y="3730967"/>
            <a:ext cx="6480720" cy="1354217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4000" b="1" i="1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3 yanlış cevap 1 Doğruyu götürecek.</a:t>
            </a:r>
            <a:endParaRPr lang="en-US" sz="4000" b="1" i="1" dirty="0">
              <a:solidFill>
                <a:schemeClr val="accent3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27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8" grpId="0"/>
      <p:bldP spid="42" grpId="0"/>
      <p:bldP spid="43" grpId="0"/>
      <p:bldP spid="44" grpId="0"/>
      <p:bldP spid="45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TESTLERİN KATSAYILARI?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16" name="15 Akış Çizelgesi: Öteki İşlem"/>
          <p:cNvSpPr/>
          <p:nvPr/>
        </p:nvSpPr>
        <p:spPr>
          <a:xfrm>
            <a:off x="335360" y="2204864"/>
            <a:ext cx="5040560" cy="648072"/>
          </a:xfrm>
          <a:prstGeom prst="flowChartAlternateProcess">
            <a:avLst/>
          </a:prstGeom>
          <a:solidFill>
            <a:srgbClr val="E6A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TÜRKÇE</a:t>
            </a:r>
            <a:endParaRPr lang="tr-T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16 Akış Çizelgesi: Öteki İşlem"/>
          <p:cNvSpPr/>
          <p:nvPr/>
        </p:nvSpPr>
        <p:spPr>
          <a:xfrm>
            <a:off x="335360" y="3356992"/>
            <a:ext cx="5040560" cy="648072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MATEMATİK</a:t>
            </a:r>
            <a:endParaRPr lang="tr-T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17 Akış Çizelgesi: Öteki İşlem"/>
          <p:cNvSpPr/>
          <p:nvPr/>
        </p:nvSpPr>
        <p:spPr>
          <a:xfrm>
            <a:off x="407368" y="4509120"/>
            <a:ext cx="5040560" cy="648072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FEN VE TEKNOLOJİ</a:t>
            </a:r>
            <a:endParaRPr lang="tr-T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18 Akış Çizelgesi: Öteki İşlem"/>
          <p:cNvSpPr/>
          <p:nvPr/>
        </p:nvSpPr>
        <p:spPr>
          <a:xfrm>
            <a:off x="6744072" y="2276872"/>
            <a:ext cx="3456384" cy="648072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İNKILÂP TARİHİ</a:t>
            </a:r>
            <a:endParaRPr lang="tr-T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19 Akış Çizelgesi: Öteki İşlem"/>
          <p:cNvSpPr/>
          <p:nvPr/>
        </p:nvSpPr>
        <p:spPr>
          <a:xfrm>
            <a:off x="6744072" y="3356992"/>
            <a:ext cx="3456384" cy="648072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DİN KÜLTÜRÜ</a:t>
            </a:r>
            <a:endParaRPr lang="tr-T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20 Akış Çizelgesi: Öteki İşlem"/>
          <p:cNvSpPr/>
          <p:nvPr/>
        </p:nvSpPr>
        <p:spPr>
          <a:xfrm>
            <a:off x="6744072" y="4581128"/>
            <a:ext cx="3528392" cy="648072"/>
          </a:xfrm>
          <a:prstGeom prst="flowChartAlternateProces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YABANCI DİL</a:t>
            </a:r>
            <a:endParaRPr lang="tr-T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21 Oval"/>
          <p:cNvSpPr/>
          <p:nvPr/>
        </p:nvSpPr>
        <p:spPr>
          <a:xfrm>
            <a:off x="4655840" y="2204864"/>
            <a:ext cx="648072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</a:t>
            </a:r>
            <a:endParaRPr lang="tr-TR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3" name="22 Oval"/>
          <p:cNvSpPr/>
          <p:nvPr/>
        </p:nvSpPr>
        <p:spPr>
          <a:xfrm>
            <a:off x="4727848" y="3356992"/>
            <a:ext cx="648072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</a:t>
            </a:r>
            <a:endParaRPr lang="tr-TR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4" name="23 Oval"/>
          <p:cNvSpPr/>
          <p:nvPr/>
        </p:nvSpPr>
        <p:spPr>
          <a:xfrm>
            <a:off x="4727848" y="4509120"/>
            <a:ext cx="648072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</a:t>
            </a:r>
            <a:endParaRPr lang="tr-TR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5" name="24 Oval"/>
          <p:cNvSpPr/>
          <p:nvPr/>
        </p:nvSpPr>
        <p:spPr>
          <a:xfrm>
            <a:off x="9480376" y="2276872"/>
            <a:ext cx="648072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  <a:endParaRPr lang="tr-TR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6" name="25 Oval"/>
          <p:cNvSpPr/>
          <p:nvPr/>
        </p:nvSpPr>
        <p:spPr>
          <a:xfrm>
            <a:off x="9480376" y="3356992"/>
            <a:ext cx="648072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  <a:endParaRPr lang="tr-TR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7" name="26 Oval"/>
          <p:cNvSpPr/>
          <p:nvPr/>
        </p:nvSpPr>
        <p:spPr>
          <a:xfrm>
            <a:off x="9552384" y="4581128"/>
            <a:ext cx="648072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  <a:endParaRPr lang="tr-TR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227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3670</TotalTime>
  <Words>578</Words>
  <Application>Microsoft Office PowerPoint</Application>
  <PresentationFormat>Geniş ekran</PresentationFormat>
  <Paragraphs>160</Paragraphs>
  <Slides>21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35" baseType="lpstr">
      <vt:lpstr>宋体</vt:lpstr>
      <vt:lpstr>Aharoni</vt:lpstr>
      <vt:lpstr>Arial</vt:lpstr>
      <vt:lpstr>Calibri</vt:lpstr>
      <vt:lpstr>Century Gothic</vt:lpstr>
      <vt:lpstr>Oswald Regular</vt:lpstr>
      <vt:lpstr>Roboto Condensed</vt:lpstr>
      <vt:lpstr>Roboto Light</vt:lpstr>
      <vt:lpstr>Source Sans Pro Light</vt:lpstr>
      <vt:lpstr>Tahoma</vt:lpstr>
      <vt:lpstr>Verdana</vt:lpstr>
      <vt:lpstr>Wingdings 3</vt:lpstr>
      <vt:lpstr>幼圆</vt:lpstr>
      <vt:lpstr>Duman</vt:lpstr>
      <vt:lpstr>PowerPoint Sunusu</vt:lpstr>
      <vt:lpstr>                    LİSELERE YERLEŞTİRME NASIL YAPILACAK?</vt:lpstr>
      <vt:lpstr>SINAVLA ÖĞRENCİ ALAN LİSELER HANGİLERİ?</vt:lpstr>
      <vt:lpstr>SORU SAYISI ve SINAV SÜRESİ</vt:lpstr>
      <vt:lpstr>SINAV ve YERLEŞTİME TAKVİMİ </vt:lpstr>
      <vt:lpstr>Sınav Soruları Hangi Sınıflardan Olacak?</vt:lpstr>
      <vt:lpstr>HANGİ DERSTEN KAÇ SORU ÇIKACAK? </vt:lpstr>
      <vt:lpstr>SORULAR NASIL OLACAK? </vt:lpstr>
      <vt:lpstr>TESTLERİN KATSAYILARI? </vt:lpstr>
      <vt:lpstr> SINAV KAÇ OTURUM OLACAK? </vt:lpstr>
      <vt:lpstr> SINAV SÜRESİ VE BAŞLAMA SAATİ? </vt:lpstr>
      <vt:lpstr>SINAV ZORUNLU MU? </vt:lpstr>
      <vt:lpstr>SINAVLA ÖĞRENCİ ALAN LİSELERE TERCİH İŞLEMLERİ </vt:lpstr>
      <vt:lpstr>TERCİHLER NASIL YAPILACAK? </vt:lpstr>
      <vt:lpstr>YEREL YERLEŞTİRME NASIL OLACAK? </vt:lpstr>
      <vt:lpstr>YEREL YERLEŞTİRMEDE ÖNCELİK? </vt:lpstr>
      <vt:lpstr>MERKEZİ YERLEŞTİRME NASIL OLACAK? </vt:lpstr>
      <vt:lpstr>BELİRLİ OKULLARDA YIĞILMA OLURSA! </vt:lpstr>
      <vt:lpstr>ÖZEL LİSELERE YERLEŞTİRME NASIL OLACAK? </vt:lpstr>
      <vt:lpstr>GÜZEL SANATLAR VE SPOR LİSELERİNE YERLEŞTİRME NASIL OLACAK? </vt:lpstr>
      <vt:lpstr>LİSELERE GEÇİŞ SİSTEMİ...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Pham Tien Dung</dc:creator>
  <cp:lastModifiedBy>Windows Kullanıcısı</cp:lastModifiedBy>
  <cp:revision>296</cp:revision>
  <dcterms:created xsi:type="dcterms:W3CDTF">2014-09-22T14:05:42Z</dcterms:created>
  <dcterms:modified xsi:type="dcterms:W3CDTF">2020-11-11T06:45:04Z</dcterms:modified>
</cp:coreProperties>
</file>